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54"/>
  </p:notesMasterIdLst>
  <p:sldIdLst>
    <p:sldId id="256" r:id="rId5"/>
    <p:sldId id="349" r:id="rId6"/>
    <p:sldId id="285" r:id="rId7"/>
    <p:sldId id="346" r:id="rId8"/>
    <p:sldId id="329" r:id="rId9"/>
    <p:sldId id="330" r:id="rId10"/>
    <p:sldId id="345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38" r:id="rId20"/>
    <p:sldId id="340" r:id="rId21"/>
    <p:sldId id="341" r:id="rId22"/>
    <p:sldId id="342" r:id="rId23"/>
    <p:sldId id="343" r:id="rId24"/>
    <p:sldId id="344" r:id="rId25"/>
    <p:sldId id="347" r:id="rId26"/>
    <p:sldId id="348" r:id="rId27"/>
    <p:sldId id="350" r:id="rId28"/>
    <p:sldId id="352" r:id="rId29"/>
    <p:sldId id="376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9F3BC-7BB9-4B50-8B4B-D4B90EF8E05D}" v="1" dt="2021-12-27T14:16:57.066"/>
    <p1510:client id="{7ECDB88C-EDAB-4E57-AEAB-FBFCA0558A08}" v="5" dt="2023-05-24T17:16:54.690"/>
    <p1510:client id="{AB110818-38FF-46C6-84C9-6F8AA710F8E4}" v="1" dt="2021-09-07T14:55:42.183"/>
    <p1510:client id="{C3D2BBC1-0B5A-461B-A5D6-3AA401629937}" v="1" dt="2021-09-13T04:19:40.753"/>
    <p1510:client id="{C8037CCA-FC50-4F30-B90C-BE02F4BBA8BC}" v="2" dt="2022-05-24T23:54:44.364"/>
    <p1510:client id="{FE1C9AFF-1765-43F4-B8FD-C4C94F1EF87D}" v="2" dt="2022-05-21T10:25:59.933"/>
    <p1510:client id="{FF89F3E1-C120-4575-ACE0-633BC4321D5E}" v="1" dt="2021-09-17T13:17:31.5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 R" userId="S::siddharth.r2020@vitstudent.ac.in::8cd4032b-98ae-4bc9-841f-59f6eb857dbb" providerId="AD" clId="Web-{AB110818-38FF-46C6-84C9-6F8AA710F8E4}"/>
    <pc:docChg chg="modSld">
      <pc:chgData name="SIDDHARTH R" userId="S::siddharth.r2020@vitstudent.ac.in::8cd4032b-98ae-4bc9-841f-59f6eb857dbb" providerId="AD" clId="Web-{AB110818-38FF-46C6-84C9-6F8AA710F8E4}" dt="2021-09-07T14:55:42.183" v="0" actId="1076"/>
      <pc:docMkLst>
        <pc:docMk/>
      </pc:docMkLst>
      <pc:sldChg chg="modSp">
        <pc:chgData name="SIDDHARTH R" userId="S::siddharth.r2020@vitstudent.ac.in::8cd4032b-98ae-4bc9-841f-59f6eb857dbb" providerId="AD" clId="Web-{AB110818-38FF-46C6-84C9-6F8AA710F8E4}" dt="2021-09-07T14:55:42.183" v="0" actId="1076"/>
        <pc:sldMkLst>
          <pc:docMk/>
          <pc:sldMk cId="4012385287" sldId="354"/>
        </pc:sldMkLst>
        <pc:spChg chg="mod">
          <ac:chgData name="SIDDHARTH R" userId="S::siddharth.r2020@vitstudent.ac.in::8cd4032b-98ae-4bc9-841f-59f6eb857dbb" providerId="AD" clId="Web-{AB110818-38FF-46C6-84C9-6F8AA710F8E4}" dt="2021-09-07T14:55:42.183" v="0" actId="1076"/>
          <ac:spMkLst>
            <pc:docMk/>
            <pc:sldMk cId="4012385287" sldId="354"/>
            <ac:spMk id="2" creationId="{00000000-0000-0000-0000-000000000000}"/>
          </ac:spMkLst>
        </pc:spChg>
      </pc:sldChg>
    </pc:docChg>
  </pc:docChgLst>
  <pc:docChgLst>
    <pc:chgData clId="Web-{C3D2BBC1-0B5A-461B-A5D6-3AA401629937}"/>
    <pc:docChg chg="modSld">
      <pc:chgData name="" userId="" providerId="" clId="Web-{C3D2BBC1-0B5A-461B-A5D6-3AA401629937}" dt="2021-09-13T04:19:40.753" v="0"/>
      <pc:docMkLst>
        <pc:docMk/>
      </pc:docMkLst>
      <pc:sldChg chg="addSp">
        <pc:chgData name="" userId="" providerId="" clId="Web-{C3D2BBC1-0B5A-461B-A5D6-3AA401629937}" dt="2021-09-13T04:19:40.753" v="0"/>
        <pc:sldMkLst>
          <pc:docMk/>
          <pc:sldMk cId="63601792" sldId="256"/>
        </pc:sldMkLst>
        <pc:spChg chg="add">
          <ac:chgData name="" userId="" providerId="" clId="Web-{C3D2BBC1-0B5A-461B-A5D6-3AA401629937}" dt="2021-09-13T04:19:40.753" v="0"/>
          <ac:spMkLst>
            <pc:docMk/>
            <pc:sldMk cId="63601792" sldId="256"/>
            <ac:spMk id="4" creationId="{EADD3A7D-06A0-4BC8-A3BF-924340BA3182}"/>
          </ac:spMkLst>
        </pc:spChg>
      </pc:sldChg>
    </pc:docChg>
  </pc:docChgLst>
  <pc:docChgLst>
    <pc:chgData name="Ishaan Sharma" userId="S::ishaan.sharma2021c@vitstudent.ac.in::b2765c91-fe2d-471d-80dd-f00b1baa89e1" providerId="AD" clId="Web-{7ECDB88C-EDAB-4E57-AEAB-FBFCA0558A08}"/>
    <pc:docChg chg="modSld">
      <pc:chgData name="Ishaan Sharma" userId="S::ishaan.sharma2021c@vitstudent.ac.in::b2765c91-fe2d-471d-80dd-f00b1baa89e1" providerId="AD" clId="Web-{7ECDB88C-EDAB-4E57-AEAB-FBFCA0558A08}" dt="2023-05-24T17:16:54.690" v="4" actId="1076"/>
      <pc:docMkLst>
        <pc:docMk/>
      </pc:docMkLst>
      <pc:sldChg chg="modSp">
        <pc:chgData name="Ishaan Sharma" userId="S::ishaan.sharma2021c@vitstudent.ac.in::b2765c91-fe2d-471d-80dd-f00b1baa89e1" providerId="AD" clId="Web-{7ECDB88C-EDAB-4E57-AEAB-FBFCA0558A08}" dt="2023-05-24T16:52:19.780" v="2" actId="1076"/>
        <pc:sldMkLst>
          <pc:docMk/>
          <pc:sldMk cId="1724688012" sldId="334"/>
        </pc:sldMkLst>
        <pc:spChg chg="mod">
          <ac:chgData name="Ishaan Sharma" userId="S::ishaan.sharma2021c@vitstudent.ac.in::b2765c91-fe2d-471d-80dd-f00b1baa89e1" providerId="AD" clId="Web-{7ECDB88C-EDAB-4E57-AEAB-FBFCA0558A08}" dt="2023-05-24T16:52:19.780" v="2" actId="1076"/>
          <ac:spMkLst>
            <pc:docMk/>
            <pc:sldMk cId="1724688012" sldId="334"/>
            <ac:spMk id="2" creationId="{00000000-0000-0000-0000-000000000000}"/>
          </ac:spMkLst>
        </pc:spChg>
      </pc:sldChg>
      <pc:sldChg chg="modSp">
        <pc:chgData name="Ishaan Sharma" userId="S::ishaan.sharma2021c@vitstudent.ac.in::b2765c91-fe2d-471d-80dd-f00b1baa89e1" providerId="AD" clId="Web-{7ECDB88C-EDAB-4E57-AEAB-FBFCA0558A08}" dt="2023-05-24T17:16:54.690" v="4" actId="1076"/>
        <pc:sldMkLst>
          <pc:docMk/>
          <pc:sldMk cId="1916042607" sldId="356"/>
        </pc:sldMkLst>
        <pc:spChg chg="mod">
          <ac:chgData name="Ishaan Sharma" userId="S::ishaan.sharma2021c@vitstudent.ac.in::b2765c91-fe2d-471d-80dd-f00b1baa89e1" providerId="AD" clId="Web-{7ECDB88C-EDAB-4E57-AEAB-FBFCA0558A08}" dt="2023-05-24T17:16:54.690" v="4" actId="1076"/>
          <ac:spMkLst>
            <pc:docMk/>
            <pc:sldMk cId="1916042607" sldId="356"/>
            <ac:spMk id="3" creationId="{00000000-0000-0000-0000-000000000000}"/>
          </ac:spMkLst>
        </pc:spChg>
      </pc:sldChg>
    </pc:docChg>
  </pc:docChgLst>
  <pc:docChgLst>
    <pc:chgData name="KEERTHANA S" userId="S::keerthana.s2020c@vitstudent.ac.in::12b08874-9772-4e17-aea1-7deb95b94c4c" providerId="AD" clId="Web-{FF89F3E1-C120-4575-ACE0-633BC4321D5E}"/>
    <pc:docChg chg="modSld">
      <pc:chgData name="KEERTHANA S" userId="S::keerthana.s2020c@vitstudent.ac.in::12b08874-9772-4e17-aea1-7deb95b94c4c" providerId="AD" clId="Web-{FF89F3E1-C120-4575-ACE0-633BC4321D5E}" dt="2021-09-17T13:17:31.561" v="0" actId="1076"/>
      <pc:docMkLst>
        <pc:docMk/>
      </pc:docMkLst>
      <pc:sldChg chg="modSp">
        <pc:chgData name="KEERTHANA S" userId="S::keerthana.s2020c@vitstudent.ac.in::12b08874-9772-4e17-aea1-7deb95b94c4c" providerId="AD" clId="Web-{FF89F3E1-C120-4575-ACE0-633BC4321D5E}" dt="2021-09-17T13:17:31.561" v="0" actId="1076"/>
        <pc:sldMkLst>
          <pc:docMk/>
          <pc:sldMk cId="3102618063" sldId="369"/>
        </pc:sldMkLst>
        <pc:picChg chg="mod">
          <ac:chgData name="KEERTHANA S" userId="S::keerthana.s2020c@vitstudent.ac.in::12b08874-9772-4e17-aea1-7deb95b94c4c" providerId="AD" clId="Web-{FF89F3E1-C120-4575-ACE0-633BC4321D5E}" dt="2021-09-17T13:17:31.561" v="0" actId="1076"/>
          <ac:picMkLst>
            <pc:docMk/>
            <pc:sldMk cId="3102618063" sldId="369"/>
            <ac:picMk id="10242" creationId="{00000000-0000-0000-0000-000000000000}"/>
          </ac:picMkLst>
        </pc:picChg>
      </pc:sldChg>
    </pc:docChg>
  </pc:docChgLst>
  <pc:docChgLst>
    <pc:chgData name="AMIT KUMAR" userId="S::amit.kumar2020b@vitstudent.ac.in::b37d85e7-510f-4a08-8514-68d436dea691" providerId="AD" clId="Web-{C8037CCA-FC50-4F30-B90C-BE02F4BBA8BC}"/>
    <pc:docChg chg="modSld">
      <pc:chgData name="AMIT KUMAR" userId="S::amit.kumar2020b@vitstudent.ac.in::b37d85e7-510f-4a08-8514-68d436dea691" providerId="AD" clId="Web-{C8037CCA-FC50-4F30-B90C-BE02F4BBA8BC}" dt="2022-05-24T23:54:44.364" v="1"/>
      <pc:docMkLst>
        <pc:docMk/>
      </pc:docMkLst>
      <pc:sldChg chg="addSp">
        <pc:chgData name="AMIT KUMAR" userId="S::amit.kumar2020b@vitstudent.ac.in::b37d85e7-510f-4a08-8514-68d436dea691" providerId="AD" clId="Web-{C8037CCA-FC50-4F30-B90C-BE02F4BBA8BC}" dt="2022-05-24T23:54:44.364" v="1"/>
        <pc:sldMkLst>
          <pc:docMk/>
          <pc:sldMk cId="63601792" sldId="256"/>
        </pc:sldMkLst>
        <pc:spChg chg="add">
          <ac:chgData name="AMIT KUMAR" userId="S::amit.kumar2020b@vitstudent.ac.in::b37d85e7-510f-4a08-8514-68d436dea691" providerId="AD" clId="Web-{C8037CCA-FC50-4F30-B90C-BE02F4BBA8BC}" dt="2022-05-24T23:54:40.566" v="0"/>
          <ac:spMkLst>
            <pc:docMk/>
            <pc:sldMk cId="63601792" sldId="256"/>
            <ac:spMk id="6" creationId="{07609365-3E1D-7A75-3945-6A63BAA0E443}"/>
          </ac:spMkLst>
        </pc:spChg>
        <pc:spChg chg="add">
          <ac:chgData name="AMIT KUMAR" userId="S::amit.kumar2020b@vitstudent.ac.in::b37d85e7-510f-4a08-8514-68d436dea691" providerId="AD" clId="Web-{C8037CCA-FC50-4F30-B90C-BE02F4BBA8BC}" dt="2022-05-24T23:54:44.364" v="1"/>
          <ac:spMkLst>
            <pc:docMk/>
            <pc:sldMk cId="63601792" sldId="256"/>
            <ac:spMk id="7" creationId="{C1721A80-2ED6-88D3-2D16-548F0A66970E}"/>
          </ac:spMkLst>
        </pc:spChg>
      </pc:sldChg>
    </pc:docChg>
  </pc:docChgLst>
  <pc:docChgLst>
    <pc:chgData name="SAKSHAM GARG" userId="S::saksham.garg2020@vitstudent.ac.in::b99994c9-21ab-4b99-9c7a-b6e4143e341a" providerId="AD" clId="Web-{FE1C9AFF-1765-43F4-B8FD-C4C94F1EF87D}"/>
    <pc:docChg chg="sldOrd">
      <pc:chgData name="SAKSHAM GARG" userId="S::saksham.garg2020@vitstudent.ac.in::b99994c9-21ab-4b99-9c7a-b6e4143e341a" providerId="AD" clId="Web-{FE1C9AFF-1765-43F4-B8FD-C4C94F1EF87D}" dt="2022-05-21T10:25:59.933" v="1"/>
      <pc:docMkLst>
        <pc:docMk/>
      </pc:docMkLst>
      <pc:sldChg chg="ord">
        <pc:chgData name="SAKSHAM GARG" userId="S::saksham.garg2020@vitstudent.ac.in::b99994c9-21ab-4b99-9c7a-b6e4143e341a" providerId="AD" clId="Web-{FE1C9AFF-1765-43F4-B8FD-C4C94F1EF87D}" dt="2022-05-21T10:25:59.933" v="1"/>
        <pc:sldMkLst>
          <pc:docMk/>
          <pc:sldMk cId="2867395844" sldId="372"/>
        </pc:sldMkLst>
      </pc:sldChg>
    </pc:docChg>
  </pc:docChgLst>
  <pc:docChgLst>
    <pc:chgData name="ATTHUNURI RAJESH REDDY" userId="S::atthunurirajesh.reddy2020@vitstudent.ac.in::35eeee9c-bef4-4e10-a475-a03e4adf4564" providerId="AD" clId="Web-{6249F3BC-7BB9-4B50-8B4B-D4B90EF8E05D}"/>
    <pc:docChg chg="modSld">
      <pc:chgData name="ATTHUNURI RAJESH REDDY" userId="S::atthunurirajesh.reddy2020@vitstudent.ac.in::35eeee9c-bef4-4e10-a475-a03e4adf4564" providerId="AD" clId="Web-{6249F3BC-7BB9-4B50-8B4B-D4B90EF8E05D}" dt="2021-12-27T14:16:57.066" v="0" actId="1076"/>
      <pc:docMkLst>
        <pc:docMk/>
      </pc:docMkLst>
      <pc:sldChg chg="modSp">
        <pc:chgData name="ATTHUNURI RAJESH REDDY" userId="S::atthunurirajesh.reddy2020@vitstudent.ac.in::35eeee9c-bef4-4e10-a475-a03e4adf4564" providerId="AD" clId="Web-{6249F3BC-7BB9-4B50-8B4B-D4B90EF8E05D}" dt="2021-12-27T14:16:57.066" v="0" actId="1076"/>
        <pc:sldMkLst>
          <pc:docMk/>
          <pc:sldMk cId="487075468" sldId="359"/>
        </pc:sldMkLst>
        <pc:picChg chg="mod">
          <ac:chgData name="ATTHUNURI RAJESH REDDY" userId="S::atthunurirajesh.reddy2020@vitstudent.ac.in::35eeee9c-bef4-4e10-a475-a03e4adf4564" providerId="AD" clId="Web-{6249F3BC-7BB9-4B50-8B4B-D4B90EF8E05D}" dt="2021-12-27T14:16:57.066" v="0" actId="1076"/>
          <ac:picMkLst>
            <pc:docMk/>
            <pc:sldMk cId="487075468" sldId="359"/>
            <ac:picMk id="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95501-73F2-41BA-85CC-22557878FAFE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30DD-32EB-4721-81EC-BC5717B4C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24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22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4E65A66-5ECB-482A-8B85-F8738AB2B58B}" type="slidenum">
              <a:rPr lang="en-US" sz="1200" smtClean="0"/>
              <a:pPr eaLnBrk="1" hangingPunct="1"/>
              <a:t>45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1543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2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2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22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2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22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22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22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2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87468"/>
            <a:ext cx="7315200" cy="194626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74898"/>
            <a:ext cx="7315200" cy="85847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F12E-1E87-4B1A-A947-DBF022AF93C8}" type="datetime1">
              <a:rPr lang="en-US" smtClean="0"/>
              <a:t>5/24/2023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5638800" y="4781550"/>
            <a:ext cx="2246489" cy="225920"/>
          </a:xfrm>
        </p:spPr>
        <p:txBody>
          <a:bodyPr/>
          <a:lstStyle>
            <a:lvl1pPr algn="ctr"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Dr. B </a:t>
            </a:r>
            <a:r>
              <a:rPr lang="en-US" err="1"/>
              <a:t>Sathis</a:t>
            </a:r>
            <a:r>
              <a:rPr lang="en-US"/>
              <a:t> Kumar VIT Chennai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73A9F-3EAC-4347-B865-CDC9AD438DD1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1" y="1370032"/>
            <a:ext cx="1492499" cy="33633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370032"/>
            <a:ext cx="5241476" cy="33633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65727-0AAB-4D1A-BCCF-2C5F8D400B69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9B06-8CAF-47A1-98E8-D0DEFE91BD99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Dr. B Sathis Kumar VIT Chennai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3179"/>
            <a:ext cx="7315200" cy="970194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898823"/>
            <a:ext cx="7315200" cy="82382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B6C00-2141-4DE3-93A2-AE8DF0305A8C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25BD-EAB6-44E1-9559-FDE7E669CA7F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057400"/>
            <a:ext cx="3566160" cy="2695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057401"/>
            <a:ext cx="3566160" cy="26967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057400"/>
            <a:ext cx="336499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057400"/>
            <a:ext cx="336206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FCA8A-4212-4A2B-BA3D-8C8DCA382C7F}" type="datetime1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2537460"/>
            <a:ext cx="3566160" cy="2215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2537460"/>
            <a:ext cx="3566160" cy="2215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8C3A-91D1-4689-BE52-489814C7014B}" type="datetime1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FFA-DD3A-44CD-832C-54EEAFAF22B1}" type="datetime1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69022"/>
            <a:ext cx="2950936" cy="1629761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370032"/>
            <a:ext cx="4207848" cy="3357461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5822"/>
            <a:ext cx="2950936" cy="1684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3FD9-D8FC-4057-8980-901DCF8D4B58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71600"/>
            <a:ext cx="2953512" cy="1632204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1714500"/>
            <a:ext cx="4038600" cy="25146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4952"/>
            <a:ext cx="2953512" cy="16870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83D8-D646-43BE-8CB5-3BCA23A1F3B7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B Sathis Kumar VIT Chennai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430355"/>
            <a:ext cx="86236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430355"/>
            <a:ext cx="576072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77375"/>
            <a:ext cx="7315200" cy="2654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411597"/>
            <a:ext cx="1189132" cy="2234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DF4238E-6F86-4843-8AD3-C5FD56701C9B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6" y="411598"/>
            <a:ext cx="941203" cy="226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9" y="641968"/>
            <a:ext cx="2246489" cy="22592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Dr. B Sathis Kumar VIT Chennai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514350"/>
            <a:ext cx="4724400" cy="1946269"/>
          </a:xfrm>
        </p:spPr>
        <p:txBody>
          <a:bodyPr>
            <a:normAutofit fontScale="90000"/>
          </a:bodyPr>
          <a:lstStyle/>
          <a:p>
            <a:r>
              <a:rPr lang="en-IN"/>
              <a:t>CSE 3001 SOFTWARE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647950"/>
            <a:ext cx="4724400" cy="1905000"/>
          </a:xfrm>
        </p:spPr>
        <p:txBody>
          <a:bodyPr>
            <a:normAutofit lnSpcReduction="10000"/>
          </a:bodyPr>
          <a:lstStyle/>
          <a:p>
            <a:r>
              <a:rPr lang="en-IN"/>
              <a:t>Module: 2: </a:t>
            </a:r>
            <a:r>
              <a:rPr lang="en-US"/>
              <a:t>Planning – scope, milestones &amp; deliverables </a:t>
            </a:r>
          </a:p>
          <a:p>
            <a:endParaRPr lang="en-IN"/>
          </a:p>
          <a:p>
            <a:r>
              <a:rPr lang="en-IN" err="1">
                <a:solidFill>
                  <a:schemeClr val="tx2"/>
                </a:solidFill>
              </a:rPr>
              <a:t>Prof.</a:t>
            </a:r>
            <a:r>
              <a:rPr lang="en-IN">
                <a:solidFill>
                  <a:schemeClr val="tx2"/>
                </a:solidFill>
              </a:rPr>
              <a:t> Sharath Kumar J, </a:t>
            </a:r>
          </a:p>
          <a:p>
            <a:r>
              <a:rPr lang="en-IN">
                <a:solidFill>
                  <a:schemeClr val="tx2"/>
                </a:solidFill>
              </a:rPr>
              <a:t>VIT Chennai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55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D3A7D-06A0-4BC8-A3BF-924340BA3182}"/>
              </a:ext>
            </a:extLst>
          </p:cNvPr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09365-3E1D-7A75-3945-6A63BAA0E443}"/>
              </a:ext>
            </a:extLst>
          </p:cNvPr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721A80-2ED6-88D3-2D16-548F0A66970E}"/>
              </a:ext>
            </a:extLst>
          </p:cNvPr>
          <p:cNvSpPr txBox="1"/>
          <p:nvPr/>
        </p:nvSpPr>
        <p:spPr>
          <a:xfrm>
            <a:off x="3343275" y="2486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3601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158537"/>
            <a:ext cx="5334000" cy="865573"/>
          </a:xfrm>
        </p:spPr>
        <p:txBody>
          <a:bodyPr>
            <a:normAutofit/>
          </a:bodyPr>
          <a:lstStyle/>
          <a:p>
            <a:r>
              <a:rPr lang="en-IN"/>
              <a:t>Steps in Scope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077375"/>
            <a:ext cx="5334000" cy="2654645"/>
          </a:xfrm>
        </p:spPr>
        <p:txBody>
          <a:bodyPr/>
          <a:lstStyle/>
          <a:p>
            <a:r>
              <a:rPr lang="en-US"/>
              <a:t>1. Identify the project needs</a:t>
            </a:r>
          </a:p>
          <a:p>
            <a:r>
              <a:rPr lang="en-US"/>
              <a:t>2. Confirm the objectives and goals of the Project</a:t>
            </a:r>
          </a:p>
          <a:p>
            <a:r>
              <a:rPr lang="en-IN"/>
              <a:t>3. Project Scope description</a:t>
            </a:r>
          </a:p>
          <a:p>
            <a:r>
              <a:rPr lang="en-IN"/>
              <a:t>4. Expectations and acceptance</a:t>
            </a:r>
          </a:p>
          <a:p>
            <a:r>
              <a:rPr lang="en-IN"/>
              <a:t>5. Identify constraints</a:t>
            </a:r>
          </a:p>
          <a:p>
            <a:r>
              <a:rPr lang="en-IN"/>
              <a:t>6. Identify necessary changes</a:t>
            </a:r>
          </a:p>
          <a:p>
            <a:endParaRPr lang="en-IN"/>
          </a:p>
        </p:txBody>
      </p:sp>
      <p:pic>
        <p:nvPicPr>
          <p:cNvPr id="7170" name="Picture 2" descr="Download free photo of Engineer,caricature,cartoon,worker,desig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52550"/>
            <a:ext cx="3429000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1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1888" y="971550"/>
            <a:ext cx="5486400" cy="865573"/>
          </a:xfrm>
        </p:spPr>
        <p:txBody>
          <a:bodyPr>
            <a:normAutofit fontScale="90000"/>
          </a:bodyPr>
          <a:lstStyle/>
          <a:p>
            <a:r>
              <a:rPr lang="en-IN"/>
              <a:t>Scope Project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077375"/>
            <a:ext cx="5105400" cy="2654645"/>
          </a:xfrm>
        </p:spPr>
        <p:txBody>
          <a:bodyPr/>
          <a:lstStyle/>
          <a:p>
            <a:r>
              <a:rPr lang="en-IN"/>
              <a:t>Functional Requirements</a:t>
            </a:r>
          </a:p>
          <a:p>
            <a:r>
              <a:rPr lang="en-IN"/>
              <a:t>Non-Functional Requirements</a:t>
            </a:r>
          </a:p>
          <a:p>
            <a:r>
              <a:rPr lang="en-IN"/>
              <a:t>Technical Requirements</a:t>
            </a:r>
          </a:p>
          <a:p>
            <a:r>
              <a:rPr lang="en-IN"/>
              <a:t>Business Requirements</a:t>
            </a:r>
          </a:p>
          <a:p>
            <a:r>
              <a:rPr lang="en-IN"/>
              <a:t>User Requirements</a:t>
            </a:r>
          </a:p>
          <a:p>
            <a:r>
              <a:rPr lang="en-IN"/>
              <a:t>Regulatory requirements</a:t>
            </a:r>
          </a:p>
          <a:p>
            <a:endParaRPr lang="en-IN"/>
          </a:p>
        </p:txBody>
      </p:sp>
      <p:pic>
        <p:nvPicPr>
          <p:cNvPr id="11268" name="Picture 4" descr="https://explore.easyprojects.net/wp-content/uploads/blog/GIF/req_inform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819150"/>
            <a:ext cx="3352800" cy="37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7045" y="514350"/>
            <a:ext cx="5638800" cy="865573"/>
          </a:xfrm>
        </p:spPr>
        <p:txBody>
          <a:bodyPr>
            <a:normAutofit fontScale="90000"/>
          </a:bodyPr>
          <a:lstStyle/>
          <a:p>
            <a:r>
              <a:rPr lang="en-IN"/>
              <a:t>An Example of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1428750"/>
            <a:ext cx="5638800" cy="3505199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/>
              <a:t>The following represents one possible example of each type of requirement as they would be applied to a bank’s external ATM.</a:t>
            </a:r>
          </a:p>
          <a:p>
            <a:r>
              <a:rPr lang="en-US"/>
              <a:t>ATM functional requirement: The system will enable the user to select whether or not to produce a hard-copy transaction receipt before completing a transaction.</a:t>
            </a:r>
          </a:p>
          <a:p>
            <a:r>
              <a:rPr lang="en-US"/>
              <a:t>ATM non-functional requirement: All displays will be in white, 14-point Arial text on black back­ground.</a:t>
            </a:r>
          </a:p>
          <a:p>
            <a:r>
              <a:rPr lang="en-US"/>
              <a:t>ATM technical requirement: The ATM system will connect seamlessly to the existing customer’s database.</a:t>
            </a:r>
          </a:p>
          <a:p>
            <a:endParaRPr lang="en-IN"/>
          </a:p>
        </p:txBody>
      </p:sp>
      <p:pic>
        <p:nvPicPr>
          <p:cNvPr id="9218" name="Picture 2" descr="ATM Machine Free Stock Photo - Public Domain Pictur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73264"/>
            <a:ext cx="28956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666750"/>
            <a:ext cx="5105400" cy="865573"/>
          </a:xfrm>
        </p:spPr>
        <p:txBody>
          <a:bodyPr/>
          <a:lstStyle/>
          <a:p>
            <a:r>
              <a:rPr lang="en-IN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581151"/>
            <a:ext cx="5410200" cy="315087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ATM user requirement: The system will complete a standard withdrawal from a personal account, from login to cash, in less than two minutes.</a:t>
            </a:r>
          </a:p>
          <a:p>
            <a:r>
              <a:rPr lang="en-US"/>
              <a:t>ATM business requirement: By providing superior service to our retail customers, Monumental Bank’s ATM network will allow us to increase associated service fee revenue by 10% annually on an ongoing basis.</a:t>
            </a:r>
          </a:p>
          <a:p>
            <a:r>
              <a:rPr lang="en-US"/>
              <a:t>ATM regulatory requirement: All ATMs will connect to standard utility power sources within their civic jurisdiction, and be supplied with an uninterrupted power source approved by the company.</a:t>
            </a:r>
          </a:p>
        </p:txBody>
      </p:sp>
      <p:pic>
        <p:nvPicPr>
          <p:cNvPr id="10242" name="Picture 2" descr="Atm Banking Withdrawal - Free vector graphic o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801238"/>
            <a:ext cx="3044825" cy="411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38150"/>
            <a:ext cx="5105400" cy="865573"/>
          </a:xfrm>
        </p:spPr>
        <p:txBody>
          <a:bodyPr/>
          <a:lstStyle/>
          <a:p>
            <a:r>
              <a:rPr lang="en-IN"/>
              <a:t>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276350"/>
            <a:ext cx="5105400" cy="2654645"/>
          </a:xfrm>
        </p:spPr>
        <p:txBody>
          <a:bodyPr/>
          <a:lstStyle/>
          <a:p>
            <a:r>
              <a:rPr lang="en-US"/>
              <a:t>Milestones are used as signal posts for: a project's start or end date, a need for external review or input, a need for budget checks, submission of a major deliverable, and much more. </a:t>
            </a:r>
            <a:endParaRPr lang="en-IN"/>
          </a:p>
        </p:txBody>
      </p:sp>
      <p:pic>
        <p:nvPicPr>
          <p:cNvPr id="14340" name="Picture 4" descr="https://2anknm3yv2d13r6y6d1vjeg1-wpengine.netdna-ssl.com/wp-content/uploads/2018/02/buff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952750"/>
            <a:ext cx="4953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158537"/>
            <a:ext cx="5105400" cy="865573"/>
          </a:xfrm>
        </p:spPr>
        <p:txBody>
          <a:bodyPr>
            <a:normAutofit fontScale="90000"/>
          </a:bodyPr>
          <a:lstStyle/>
          <a:p>
            <a:r>
              <a:rPr lang="en-IN"/>
              <a:t>Milestone questions asked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077375"/>
            <a:ext cx="5105400" cy="2654645"/>
          </a:xfrm>
        </p:spPr>
        <p:txBody>
          <a:bodyPr/>
          <a:lstStyle/>
          <a:p>
            <a:r>
              <a:rPr lang="en-US"/>
              <a:t>Is this a task or a deliverable?</a:t>
            </a:r>
          </a:p>
          <a:p>
            <a:r>
              <a:rPr lang="en-US"/>
              <a:t>Will this impact the final deadline?</a:t>
            </a:r>
          </a:p>
          <a:p>
            <a:r>
              <a:rPr lang="en-US"/>
              <a:t>Is this an important moment in the project that will indicate forward progress?</a:t>
            </a:r>
          </a:p>
          <a:p>
            <a:r>
              <a:rPr lang="en-US"/>
              <a:t>Does this need to be reviewed by stakeholders?</a:t>
            </a:r>
          </a:p>
          <a:p>
            <a:r>
              <a:rPr lang="en-US"/>
              <a:t>Is this an event that impacts the project?</a:t>
            </a:r>
          </a:p>
        </p:txBody>
      </p:sp>
      <p:pic>
        <p:nvPicPr>
          <p:cNvPr id="15362" name="Picture 2" descr="Arrows in the target | Free 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04950"/>
            <a:ext cx="3171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158537"/>
            <a:ext cx="5105400" cy="865573"/>
          </a:xfrm>
        </p:spPr>
        <p:txBody>
          <a:bodyPr/>
          <a:lstStyle/>
          <a:p>
            <a:r>
              <a:rPr lang="en-IN"/>
              <a:t>Milestones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077375"/>
            <a:ext cx="5105400" cy="2654645"/>
          </a:xfrm>
        </p:spPr>
        <p:txBody>
          <a:bodyPr/>
          <a:lstStyle/>
          <a:p>
            <a:r>
              <a:rPr lang="en-US"/>
              <a:t>Start and end dates for project phases</a:t>
            </a:r>
          </a:p>
          <a:p>
            <a:r>
              <a:rPr lang="en-US"/>
              <a:t>Key deliveries</a:t>
            </a:r>
          </a:p>
          <a:p>
            <a:r>
              <a:rPr lang="en-US"/>
              <a:t>Client and stakeholder approvals</a:t>
            </a:r>
          </a:p>
          <a:p>
            <a:r>
              <a:rPr lang="en-US"/>
              <a:t>Important meetings and presentations</a:t>
            </a:r>
          </a:p>
          <a:p>
            <a:r>
              <a:rPr lang="en-US"/>
              <a:t>Key dates or outages that may impact your timeline</a:t>
            </a:r>
          </a:p>
        </p:txBody>
      </p:sp>
      <p:pic>
        <p:nvPicPr>
          <p:cNvPr id="16386" name="Picture 2" descr="https://2anknm3yv2d13r6y6d1vjeg1-wpengine.netdna-ssl.com/wp-content/uploads/2018/02/deadline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52550"/>
            <a:ext cx="3305554" cy="32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158537"/>
            <a:ext cx="5105400" cy="865573"/>
          </a:xfrm>
        </p:spPr>
        <p:txBody>
          <a:bodyPr>
            <a:normAutofit fontScale="90000"/>
          </a:bodyPr>
          <a:lstStyle/>
          <a:p>
            <a:r>
              <a:rPr lang="en-IN"/>
              <a:t>Milestones - </a:t>
            </a:r>
            <a:r>
              <a:rPr lang="en-US"/>
              <a:t> Make the deliverables project milestones!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077375"/>
            <a:ext cx="5105400" cy="1256375"/>
          </a:xfrm>
        </p:spPr>
        <p:txBody>
          <a:bodyPr/>
          <a:lstStyle/>
          <a:p>
            <a:r>
              <a:rPr lang="en-IN" b="1"/>
              <a:t>Monitor deadlines</a:t>
            </a:r>
          </a:p>
          <a:p>
            <a:r>
              <a:rPr lang="en-IN" b="1"/>
              <a:t>Spotlight important dates</a:t>
            </a:r>
          </a:p>
          <a:p>
            <a:r>
              <a:rPr lang="en-IN" b="1"/>
              <a:t>Identify potential project bottlenecks</a:t>
            </a:r>
          </a:p>
        </p:txBody>
      </p:sp>
      <p:pic>
        <p:nvPicPr>
          <p:cNvPr id="13316" name="Picture 4" descr="project milestone examples idea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0" y="895350"/>
            <a:ext cx="3276600" cy="329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158537"/>
            <a:ext cx="5105400" cy="865573"/>
          </a:xfrm>
        </p:spPr>
        <p:txBody>
          <a:bodyPr/>
          <a:lstStyle/>
          <a:p>
            <a:r>
              <a:rPr lang="en-IN"/>
              <a:t>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077375"/>
            <a:ext cx="5105400" cy="2654645"/>
          </a:xfrm>
        </p:spPr>
        <p:txBody>
          <a:bodyPr/>
          <a:lstStyle/>
          <a:p>
            <a:r>
              <a:rPr lang="en-US" i="1"/>
              <a:t>A </a:t>
            </a:r>
            <a:r>
              <a:rPr lang="en-US" b="1" i="1"/>
              <a:t>deliverable</a:t>
            </a:r>
            <a:r>
              <a:rPr lang="en-US"/>
              <a:t> is any unique and verifiable product, result, or capability to perform a service that must be produced to complete a process, phase, or project.</a:t>
            </a:r>
            <a:endParaRPr lang="en-IN"/>
          </a:p>
        </p:txBody>
      </p:sp>
      <p:pic>
        <p:nvPicPr>
          <p:cNvPr id="17410" name="Picture 2" descr="https://2anknm3yv2d13r6y6d1vjeg1-wpengine.netdna-ssl.com/wp-content/uploads/2018/02/deadline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76350"/>
            <a:ext cx="3276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1123950"/>
            <a:ext cx="5486400" cy="1641813"/>
          </a:xfrm>
        </p:spPr>
        <p:txBody>
          <a:bodyPr>
            <a:normAutofit fontScale="90000"/>
          </a:bodyPr>
          <a:lstStyle/>
          <a:p>
            <a:r>
              <a:rPr lang="en-US"/>
              <a:t>Some deliverables are common for every project, such as:</a:t>
            </a:r>
            <a:br>
              <a:rPr lang="en-US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2419350"/>
            <a:ext cx="5105400" cy="2388870"/>
          </a:xfrm>
        </p:spPr>
        <p:txBody>
          <a:bodyPr/>
          <a:lstStyle/>
          <a:p>
            <a:r>
              <a:rPr lang="en-US"/>
              <a:t>Project plan</a:t>
            </a:r>
          </a:p>
          <a:p>
            <a:r>
              <a:rPr lang="en-US"/>
              <a:t>Project budget</a:t>
            </a:r>
          </a:p>
          <a:p>
            <a:r>
              <a:rPr lang="en-US"/>
              <a:t>Project charter</a:t>
            </a:r>
          </a:p>
          <a:p>
            <a:endParaRPr lang="en-IN"/>
          </a:p>
        </p:txBody>
      </p:sp>
      <p:pic>
        <p:nvPicPr>
          <p:cNvPr id="22530" name="Picture 2" descr="Royalty-Free photo: Brown potato and round silver-and-gold-colore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76350"/>
            <a:ext cx="4215326" cy="30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42950"/>
            <a:ext cx="4114800" cy="865573"/>
          </a:xfrm>
        </p:spPr>
        <p:txBody>
          <a:bodyPr>
            <a:normAutofit fontScale="90000"/>
          </a:bodyPr>
          <a:lstStyle/>
          <a:p>
            <a:r>
              <a:rPr lang="en-IN"/>
              <a:t>Topics to be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2077375"/>
            <a:ext cx="4724400" cy="2654645"/>
          </a:xfrm>
        </p:spPr>
        <p:txBody>
          <a:bodyPr/>
          <a:lstStyle/>
          <a:p>
            <a:r>
              <a:rPr lang="en-IN"/>
              <a:t>Planning</a:t>
            </a:r>
          </a:p>
          <a:p>
            <a:r>
              <a:rPr lang="en-IN"/>
              <a:t>Scope</a:t>
            </a:r>
          </a:p>
          <a:p>
            <a:r>
              <a:rPr lang="en-IN"/>
              <a:t>Milestones</a:t>
            </a:r>
          </a:p>
          <a:p>
            <a:r>
              <a:rPr lang="en-IN"/>
              <a:t>Deliverables</a:t>
            </a:r>
          </a:p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1352550"/>
            <a:ext cx="5105400" cy="865573"/>
          </a:xfrm>
        </p:spPr>
        <p:txBody>
          <a:bodyPr>
            <a:normAutofit fontScale="90000"/>
          </a:bodyPr>
          <a:lstStyle/>
          <a:p>
            <a:r>
              <a:rPr lang="en-US" b="1" cap="all"/>
              <a:t>DELIVERABLES FOR IT PROJECTS</a:t>
            </a:r>
            <a:br>
              <a:rPr lang="en-US" b="1" cap="all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885950"/>
            <a:ext cx="5105400" cy="2922270"/>
          </a:xfrm>
        </p:spPr>
        <p:txBody>
          <a:bodyPr>
            <a:normAutofit/>
          </a:bodyPr>
          <a:lstStyle/>
          <a:p>
            <a:r>
              <a:rPr lang="en-US"/>
              <a:t>Requirement specification (document)</a:t>
            </a:r>
          </a:p>
          <a:p>
            <a:r>
              <a:rPr lang="en-US"/>
              <a:t>User interface</a:t>
            </a:r>
          </a:p>
          <a:p>
            <a:r>
              <a:rPr lang="en-US"/>
              <a:t>Backend development</a:t>
            </a:r>
          </a:p>
          <a:p>
            <a:r>
              <a:rPr lang="en-US"/>
              <a:t>Set up of Test system</a:t>
            </a:r>
          </a:p>
          <a:p>
            <a:r>
              <a:rPr lang="en-US"/>
              <a:t>Set up of Live system</a:t>
            </a:r>
          </a:p>
          <a:p>
            <a:r>
              <a:rPr lang="en-US"/>
              <a:t>Data migration</a:t>
            </a:r>
          </a:p>
          <a:p>
            <a:r>
              <a:rPr lang="en-US"/>
              <a:t>User training</a:t>
            </a:r>
          </a:p>
          <a:p>
            <a:endParaRPr lang="en-IN"/>
          </a:p>
        </p:txBody>
      </p:sp>
      <p:pic>
        <p:nvPicPr>
          <p:cNvPr id="23554" name="Picture 2" descr="Project Plan Quality - Free photo o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52" y="1200150"/>
            <a:ext cx="3657600" cy="37623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504950"/>
            <a:ext cx="4953000" cy="1032213"/>
          </a:xfrm>
        </p:spPr>
        <p:txBody>
          <a:bodyPr>
            <a:normAutofit fontScale="90000"/>
          </a:bodyPr>
          <a:lstStyle/>
          <a:p>
            <a:r>
              <a:rPr lang="en-US"/>
              <a:t>Example: A </a:t>
            </a:r>
            <a:r>
              <a:rPr lang="en-IN"/>
              <a:t>Customer relationship management (</a:t>
            </a:r>
            <a:r>
              <a:rPr lang="en-US"/>
              <a:t>CRM system) with the following objectives: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2724150"/>
            <a:ext cx="5105400" cy="2654645"/>
          </a:xfrm>
        </p:spPr>
        <p:txBody>
          <a:bodyPr>
            <a:normAutofit/>
          </a:bodyPr>
          <a:lstStyle/>
          <a:p>
            <a:pPr fontAlgn="base"/>
            <a:r>
              <a:rPr lang="en-US"/>
              <a:t>Standardize how the employees work with the clients of the company</a:t>
            </a:r>
          </a:p>
          <a:p>
            <a:pPr fontAlgn="base"/>
            <a:r>
              <a:rPr lang="en-US"/>
              <a:t>Reduce the expenses for some transactions</a:t>
            </a:r>
          </a:p>
          <a:p>
            <a:pPr fontAlgn="base"/>
            <a:r>
              <a:rPr lang="en-US"/>
              <a:t>Enhance client data authenticity</a:t>
            </a:r>
          </a:p>
        </p:txBody>
      </p:sp>
      <p:pic>
        <p:nvPicPr>
          <p:cNvPr id="4" name="Picture 2" descr="What is CRM? | Customer Relationship Management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6350"/>
            <a:ext cx="3280779" cy="32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0" y="1158537"/>
            <a:ext cx="4419600" cy="865573"/>
          </a:xfrm>
        </p:spPr>
        <p:txBody>
          <a:bodyPr>
            <a:normAutofit fontScale="90000"/>
          </a:bodyPr>
          <a:lstStyle/>
          <a:p>
            <a:r>
              <a:rPr lang="en-US"/>
              <a:t>Thus the expected project results:</a:t>
            </a:r>
            <a:br>
              <a:rPr lang="en-US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2114550"/>
            <a:ext cx="5029200" cy="2654645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/>
              <a:t>Regulations describing how employees should work with the clients</a:t>
            </a:r>
          </a:p>
          <a:p>
            <a:pPr fontAlgn="base"/>
            <a:r>
              <a:rPr lang="en-US"/>
              <a:t>A software product that automates those regulations</a:t>
            </a:r>
          </a:p>
          <a:p>
            <a:pPr fontAlgn="base"/>
            <a:r>
              <a:rPr lang="en-US"/>
              <a:t>Employees that are trained to work with that software product</a:t>
            </a:r>
          </a:p>
          <a:p>
            <a:pPr fontAlgn="base"/>
            <a:r>
              <a:rPr lang="en-US"/>
              <a:t>A functioning support service for software users</a:t>
            </a:r>
          </a:p>
          <a:p>
            <a:pPr marL="45720" indent="0">
              <a:buNone/>
            </a:pPr>
            <a:endParaRPr lang="en-IN"/>
          </a:p>
          <a:p>
            <a:endParaRPr lang="en-IN"/>
          </a:p>
        </p:txBody>
      </p:sp>
      <p:pic>
        <p:nvPicPr>
          <p:cNvPr id="19462" name="Picture 6" descr="https://martechtoday.com/wp-content/uploads/cld-assets/crm-concept-table-charts-ss-1920_cjnnn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64" y="1276350"/>
            <a:ext cx="31486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22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971550"/>
            <a:ext cx="3810000" cy="865573"/>
          </a:xfrm>
        </p:spPr>
        <p:txBody>
          <a:bodyPr>
            <a:normAutofit fontScale="90000"/>
          </a:bodyPr>
          <a:lstStyle/>
          <a:p>
            <a:r>
              <a:rPr lang="en-US" b="1"/>
              <a:t>Deliverables vs. Milestones</a:t>
            </a:r>
            <a:br>
              <a:rPr lang="en-US" b="1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276350"/>
            <a:ext cx="5029200" cy="3492845"/>
          </a:xfrm>
        </p:spPr>
        <p:txBody>
          <a:bodyPr>
            <a:normAutofit fontScale="92500"/>
          </a:bodyPr>
          <a:lstStyle/>
          <a:p>
            <a:r>
              <a:rPr lang="en-US"/>
              <a:t>The main difference between deliverables and milestones is that milestones don’t require a product to be delivered to the customer, client, or project sponsor.</a:t>
            </a:r>
          </a:p>
          <a:p>
            <a:r>
              <a:rPr lang="en-US"/>
              <a:t>A milestone can be any threshold during which a project transitions to another </a:t>
            </a:r>
            <a:r>
              <a:rPr lang="en-US" u="sng"/>
              <a:t>phase</a:t>
            </a:r>
            <a:r>
              <a:rPr lang="en-US"/>
              <a:t>. </a:t>
            </a:r>
          </a:p>
          <a:p>
            <a:r>
              <a:rPr lang="en-US"/>
              <a:t>For example, the completion of the foundation of the house is a milestone, but does not require any submission to the client, customer, or project sponsor, hence it is not a deliverable.</a:t>
            </a:r>
          </a:p>
          <a:p>
            <a:endParaRPr lang="en-IN"/>
          </a:p>
        </p:txBody>
      </p:sp>
      <p:pic>
        <p:nvPicPr>
          <p:cNvPr id="21506" name="Picture 2" descr="Business,commerce,decisions,flow chart,meeting - free image from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04950"/>
            <a:ext cx="3896782" cy="29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158537"/>
            <a:ext cx="3048000" cy="865573"/>
          </a:xfrm>
        </p:spPr>
        <p:txBody>
          <a:bodyPr/>
          <a:lstStyle/>
          <a:p>
            <a:r>
              <a:rPr lang="en-IN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2077375"/>
            <a:ext cx="5486400" cy="2654645"/>
          </a:xfrm>
        </p:spPr>
        <p:txBody>
          <a:bodyPr/>
          <a:lstStyle/>
          <a:p>
            <a:r>
              <a:rPr lang="en-IN"/>
              <a:t>A software project should be well planned to meet the requirements of the project</a:t>
            </a:r>
          </a:p>
          <a:p>
            <a:r>
              <a:rPr lang="en-IN"/>
              <a:t>Scope should define the boundary conditions </a:t>
            </a:r>
          </a:p>
          <a:p>
            <a:r>
              <a:rPr lang="en-IN"/>
              <a:t>Milestones are to monitored and accomplished within the timeline</a:t>
            </a:r>
          </a:p>
          <a:p>
            <a:r>
              <a:rPr lang="en-IN"/>
              <a:t>Deliverables should reflect client requirements and without errors.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5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90"/>
            <a:ext cx="9144000" cy="520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0"/>
            <a:ext cx="6781800" cy="1047750"/>
          </a:xfrm>
        </p:spPr>
        <p:txBody>
          <a:bodyPr>
            <a:normAutofit/>
          </a:bodyPr>
          <a:lstStyle/>
          <a:p>
            <a:r>
              <a:rPr lang="en-IN" sz="3500" b="1"/>
              <a:t>CSE3001-SOFTWARE ENGNEERING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3462" y="438150"/>
            <a:ext cx="6482938" cy="1388660"/>
          </a:xfrm>
        </p:spPr>
        <p:txBody>
          <a:bodyPr>
            <a:noAutofit/>
          </a:bodyPr>
          <a:lstStyle/>
          <a:p>
            <a:pPr algn="l"/>
            <a:r>
              <a:rPr lang="en-IN" sz="3600">
                <a:solidFill>
                  <a:schemeClr val="tx1"/>
                </a:solidFill>
              </a:rPr>
              <a:t> </a:t>
            </a:r>
          </a:p>
          <a:p>
            <a:r>
              <a:rPr lang="en-IN" sz="3600"/>
              <a:t>Risk Management and Metrics &amp; Measurement</a:t>
            </a:r>
          </a:p>
          <a:p>
            <a:endParaRPr lang="en-IN" sz="3600"/>
          </a:p>
        </p:txBody>
      </p:sp>
      <p:sp>
        <p:nvSpPr>
          <p:cNvPr id="4" name="TextBox 3"/>
          <p:cNvSpPr txBox="1"/>
          <p:nvPr/>
        </p:nvSpPr>
        <p:spPr>
          <a:xfrm>
            <a:off x="6324600" y="3790950"/>
            <a:ext cx="2605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</a:rPr>
              <a:t>   by</a:t>
            </a:r>
          </a:p>
          <a:p>
            <a:pPr algn="r"/>
            <a:r>
              <a:rPr lang="en-IN" sz="2400" b="1">
                <a:solidFill>
                  <a:schemeClr val="bg1"/>
                </a:solidFill>
              </a:rPr>
              <a:t>Ilakiyaselvan N</a:t>
            </a:r>
          </a:p>
          <a:p>
            <a:pPr algn="r"/>
            <a:r>
              <a:rPr lang="en-IN" sz="2400" b="1">
                <a:solidFill>
                  <a:schemeClr val="bg1"/>
                </a:solidFill>
              </a:rPr>
              <a:t>VIT Chennai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064323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23950"/>
            <a:ext cx="7315200" cy="865573"/>
          </a:xfrm>
        </p:spPr>
        <p:txBody>
          <a:bodyPr>
            <a:normAutofit fontScale="90000"/>
          </a:bodyPr>
          <a:lstStyle/>
          <a:p>
            <a:r>
              <a:rPr lang="en-IN" b="1"/>
              <a:t>CSE3001-SOFTWARE ENGNEERING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7375"/>
            <a:ext cx="7315200" cy="72297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sz="2800" b="1"/>
              <a:t>Risk Management and Metrics &amp; Measurement</a:t>
            </a:r>
          </a:p>
          <a:p>
            <a:endParaRPr lang="en-US" sz="2800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4734994"/>
            <a:ext cx="2246489" cy="225920"/>
          </a:xfrm>
        </p:spPr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3562350"/>
            <a:ext cx="2605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/>
              <a:t>   by</a:t>
            </a:r>
          </a:p>
          <a:p>
            <a:pPr algn="r"/>
            <a:r>
              <a:rPr lang="en-IN" sz="2400" b="1"/>
              <a:t>Ilakiyaselvan N</a:t>
            </a:r>
          </a:p>
          <a:p>
            <a:pPr algn="r"/>
            <a:r>
              <a:rPr lang="en-IN" sz="2400" b="1"/>
              <a:t>VIT Chennai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355369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5257800" cy="2895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09550"/>
            <a:ext cx="5562600" cy="857250"/>
          </a:xfrm>
        </p:spPr>
        <p:txBody>
          <a:bodyPr>
            <a:normAutofit/>
          </a:bodyPr>
          <a:lstStyle/>
          <a:p>
            <a:r>
              <a:rPr lang="en-US"/>
              <a:t>Topics to be covered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0" y="1200150"/>
            <a:ext cx="36487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- What is a risk?</a:t>
            </a:r>
          </a:p>
          <a:p>
            <a:r>
              <a:rPr lang="en-US" sz="2000"/>
              <a:t>- What is risk management?</a:t>
            </a:r>
          </a:p>
          <a:p>
            <a:r>
              <a:rPr lang="en-US" sz="2000"/>
              <a:t>- Risk Management Process</a:t>
            </a:r>
          </a:p>
          <a:p>
            <a:r>
              <a:rPr lang="en-US" sz="2000"/>
              <a:t>- How to identify risk?</a:t>
            </a:r>
          </a:p>
          <a:p>
            <a:r>
              <a:rPr lang="en-US" sz="2000"/>
              <a:t>- Risk Analysis</a:t>
            </a:r>
          </a:p>
          <a:p>
            <a:r>
              <a:rPr lang="en-US" sz="2000"/>
              <a:t>- Risk Planning</a:t>
            </a:r>
          </a:p>
          <a:p>
            <a:r>
              <a:rPr lang="en-US" sz="2000"/>
              <a:t>- Risk Monitoring</a:t>
            </a:r>
          </a:p>
          <a:p>
            <a:r>
              <a:rPr lang="en-US" sz="2000"/>
              <a:t>- Risk metrics and measurements</a:t>
            </a:r>
          </a:p>
          <a:p>
            <a:pPr marL="342900" indent="-342900">
              <a:buFontTx/>
              <a:buChar char="-"/>
            </a:pPr>
            <a:endParaRPr lang="en-US" sz="200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90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9050"/>
            <a:ext cx="914399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666" y="-95250"/>
            <a:ext cx="4495800" cy="914399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   What is      </a:t>
            </a:r>
            <a:r>
              <a:rPr lang="en-IN">
                <a:solidFill>
                  <a:srgbClr val="FF0000"/>
                </a:solidFill>
              </a:rPr>
              <a:t>Risk</a:t>
            </a:r>
            <a:r>
              <a:rPr lang="en-IN"/>
              <a:t>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Ilakiyaselvan N, VIT Chennai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76800" y="819150"/>
            <a:ext cx="4191000" cy="12954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000" b="1">
                <a:solidFill>
                  <a:schemeClr val="bg1"/>
                </a:solidFill>
              </a:rPr>
              <a:t>The opportunity to be vulnerable to the negative effects of future events</a:t>
            </a:r>
          </a:p>
          <a:p>
            <a:pPr algn="just"/>
            <a:r>
              <a:rPr lang="en-GB" altLang="en-US" sz="2000" b="1">
                <a:solidFill>
                  <a:schemeClr val="bg1"/>
                </a:solidFill>
              </a:rPr>
              <a:t>Possible future problems</a:t>
            </a:r>
          </a:p>
          <a:p>
            <a:pPr marL="0" indent="0" algn="just">
              <a:buNone/>
            </a:pPr>
            <a:endParaRPr lang="en-GB" altLang="en-US" sz="2000" b="1">
              <a:solidFill>
                <a:schemeClr val="bg1"/>
              </a:solidFill>
            </a:endParaRPr>
          </a:p>
          <a:p>
            <a:pPr algn="just"/>
            <a:endParaRPr lang="en-GB" altLang="en-US" sz="20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398" y="3458111"/>
            <a:ext cx="4876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000" b="1">
                <a:solidFill>
                  <a:schemeClr val="bg1"/>
                </a:solidFill>
              </a:rPr>
              <a:t>An unpredictable occurrence or situation that has a positive or negative impact on the objectives of a project, whether it happens.</a:t>
            </a:r>
            <a:endParaRPr lang="en-GB" altLang="en-US" sz="2000" b="1">
              <a:solidFill>
                <a:schemeClr val="bg1"/>
              </a:solidFill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12385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857250"/>
          </a:xfrm>
        </p:spPr>
        <p:txBody>
          <a:bodyPr/>
          <a:lstStyle/>
          <a:p>
            <a:r>
              <a:rPr lang="en-US"/>
              <a:t>Risk Terminologies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16" y="1200150"/>
            <a:ext cx="2560484" cy="3394075"/>
          </a:xfrm>
          <a:solidFill>
            <a:schemeClr val="tx1"/>
          </a:solidFill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30677"/>
            <a:ext cx="27735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Risk identification</a:t>
            </a:r>
          </a:p>
          <a:p>
            <a:r>
              <a:rPr lang="en-US" sz="2800"/>
              <a:t>Risk analysis</a:t>
            </a:r>
          </a:p>
          <a:p>
            <a:r>
              <a:rPr lang="en-US" sz="2800"/>
              <a:t>Risk monitoring</a:t>
            </a:r>
          </a:p>
          <a:p>
            <a:r>
              <a:rPr lang="en-US" sz="2800"/>
              <a:t>Risk planning</a:t>
            </a:r>
          </a:p>
          <a:p>
            <a:r>
              <a:rPr lang="en-US" sz="2800"/>
              <a:t>Risk mitigation</a:t>
            </a:r>
          </a:p>
          <a:p>
            <a:r>
              <a:rPr lang="en-US" sz="2800"/>
              <a:t>Risk probability</a:t>
            </a:r>
          </a:p>
          <a:p>
            <a:r>
              <a:rPr lang="en-US" sz="2800"/>
              <a:t>Risk exposure</a:t>
            </a:r>
          </a:p>
          <a:p>
            <a:r>
              <a:rPr lang="en-US" sz="2800"/>
              <a:t>Risk tolerance</a:t>
            </a:r>
          </a:p>
          <a:p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6019800" y="1116032"/>
            <a:ext cx="278165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Risk prioritization</a:t>
            </a:r>
          </a:p>
          <a:p>
            <a:r>
              <a:rPr lang="en-US" sz="2800"/>
              <a:t>Risk strategies</a:t>
            </a:r>
          </a:p>
          <a:p>
            <a:r>
              <a:rPr lang="en-US" sz="2800"/>
              <a:t>Risk projection</a:t>
            </a:r>
          </a:p>
          <a:p>
            <a:r>
              <a:rPr lang="en-US" sz="2800"/>
              <a:t>Risk assessment</a:t>
            </a:r>
          </a:p>
          <a:p>
            <a:r>
              <a:rPr lang="en-US" sz="2800"/>
              <a:t>Risk refinement</a:t>
            </a:r>
          </a:p>
          <a:p>
            <a:r>
              <a:rPr lang="en-US" sz="2800"/>
              <a:t>Risk impact</a:t>
            </a:r>
          </a:p>
          <a:p>
            <a:r>
              <a:rPr lang="en-US" sz="2800"/>
              <a:t>Risk control</a:t>
            </a:r>
          </a:p>
          <a:p>
            <a:r>
              <a:rPr lang="en-US" sz="2800"/>
              <a:t>Risk management</a:t>
            </a:r>
          </a:p>
          <a:p>
            <a:endParaRPr lang="en-US" sz="28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5166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2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-552450"/>
            <a:ext cx="4572000" cy="1981201"/>
          </a:xfrm>
        </p:spPr>
        <p:txBody>
          <a:bodyPr>
            <a:noAutofit/>
          </a:bodyPr>
          <a:lstStyle/>
          <a:p>
            <a:r>
              <a:rPr lang="en-IN" b="1"/>
              <a:t>Planning</a:t>
            </a:r>
            <a:br>
              <a:rPr lang="en-IN" b="1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0" y="925830"/>
            <a:ext cx="4610100" cy="2922270"/>
          </a:xfrm>
        </p:spPr>
        <p:txBody>
          <a:bodyPr/>
          <a:lstStyle/>
          <a:p>
            <a:r>
              <a:rPr lang="en-US"/>
              <a:t>It is the first and foremost activity to achieve desired results. </a:t>
            </a:r>
          </a:p>
          <a:p>
            <a:r>
              <a:rPr lang="en-US"/>
              <a:t>It is used establishment of objectives and analysis of present limitations for attaining such goals.</a:t>
            </a:r>
          </a:p>
        </p:txBody>
      </p:sp>
      <p:pic>
        <p:nvPicPr>
          <p:cNvPr id="3074" name="Picture 2" descr="Difference Between Planning and Forecasting | Difference Betwe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52750"/>
            <a:ext cx="48768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7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895350"/>
            <a:ext cx="4674614" cy="31242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800000" rev="1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581151"/>
            <a:ext cx="2286000" cy="914399"/>
          </a:xfrm>
        </p:spPr>
        <p:txBody>
          <a:bodyPr>
            <a:normAutofit/>
          </a:bodyPr>
          <a:lstStyle/>
          <a:p>
            <a:r>
              <a:rPr lang="en-IN" sz="3600"/>
              <a:t>What 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488" y="928616"/>
            <a:ext cx="4114800" cy="36576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400"/>
              <a:t>Risk management is about identifying threats and designing strategies to mitigate their impact on a project.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US" altLang="en-US" sz="2400"/>
          </a:p>
          <a:p>
            <a:pPr algn="just">
              <a:lnSpc>
                <a:spcPct val="90000"/>
              </a:lnSpc>
            </a:pPr>
            <a:r>
              <a:rPr lang="en-US" altLang="en-US" sz="2400"/>
              <a:t>A chance (risk) is a likelihood that there will be some adverse circumstances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altLang="en-US" sz="2400"/>
              <a:t>                - Product risk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altLang="en-US" sz="2400"/>
              <a:t>                - Process risk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altLang="en-US" sz="2400"/>
              <a:t>                - Business risk</a:t>
            </a:r>
            <a:endParaRPr lang="en-GB" altLang="en-US" sz="2400"/>
          </a:p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50397" y="5166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4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6958084" cy="1047750"/>
          </a:xfrm>
        </p:spPr>
        <p:txBody>
          <a:bodyPr>
            <a:normAutofit/>
          </a:bodyPr>
          <a:lstStyle/>
          <a:p>
            <a:r>
              <a:rPr lang="en-IN"/>
              <a:t>Risk Management Process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365230"/>
            <a:ext cx="731520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GB" altLang="en-US" sz="2400"/>
              <a:t>In Risk management,</a:t>
            </a:r>
          </a:p>
          <a:p>
            <a:pPr algn="just">
              <a:lnSpc>
                <a:spcPct val="90000"/>
              </a:lnSpc>
            </a:pPr>
            <a:endParaRPr lang="en-GB" altLang="en-US" sz="2400"/>
          </a:p>
          <a:p>
            <a:pPr marL="800100" lvl="1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400"/>
              <a:t>Risk identification – what are the risks to a project?</a:t>
            </a:r>
          </a:p>
          <a:p>
            <a:pPr marL="800100" lvl="1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altLang="en-US" sz="2400"/>
          </a:p>
          <a:p>
            <a:pPr marL="800100" lvl="1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400"/>
              <a:t>Risk analysis – which ones are really serious?</a:t>
            </a:r>
          </a:p>
          <a:p>
            <a:pPr marL="800100" lvl="1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altLang="en-US" sz="2400"/>
          </a:p>
          <a:p>
            <a:pPr marL="800100" lvl="1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400"/>
              <a:t>Risk planning – what shall we do?</a:t>
            </a:r>
          </a:p>
          <a:p>
            <a:pPr marL="800100" lvl="1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altLang="en-US" sz="2400"/>
          </a:p>
          <a:p>
            <a:pPr marL="800100" lvl="1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400"/>
              <a:t>Risk monitoring – has the planning worked?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6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7150"/>
            <a:ext cx="7186684" cy="1047750"/>
          </a:xfrm>
        </p:spPr>
        <p:txBody>
          <a:bodyPr>
            <a:normAutofit/>
          </a:bodyPr>
          <a:lstStyle/>
          <a:p>
            <a:r>
              <a:rPr lang="en-IN"/>
              <a:t>Risk Management Process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52550"/>
            <a:ext cx="902425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01000" y="5166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12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940" y="0"/>
            <a:ext cx="5510284" cy="1047750"/>
          </a:xfrm>
        </p:spPr>
        <p:txBody>
          <a:bodyPr>
            <a:normAutofit/>
          </a:bodyPr>
          <a:lstStyle/>
          <a:p>
            <a:r>
              <a:rPr lang="en-IN"/>
              <a:t>Risk Identification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3" name="Rectangle 2"/>
          <p:cNvSpPr/>
          <p:nvPr/>
        </p:nvSpPr>
        <p:spPr>
          <a:xfrm>
            <a:off x="5562600" y="1047750"/>
            <a:ext cx="3581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/>
              <a:t>How to identify risks?</a:t>
            </a:r>
          </a:p>
          <a:p>
            <a:pPr algn="just"/>
            <a:endParaRPr lang="en-GB" altLang="en-US" sz="2800"/>
          </a:p>
          <a:p>
            <a:pPr algn="just"/>
            <a:r>
              <a:rPr lang="en-GB" altLang="en-US" sz="2800"/>
              <a:t>-    Use of checklists</a:t>
            </a:r>
          </a:p>
          <a:p>
            <a:pPr marL="457200" indent="-457200" algn="just">
              <a:buFontTx/>
              <a:buChar char="-"/>
            </a:pPr>
            <a:r>
              <a:rPr lang="en-GB" altLang="en-US" sz="2800"/>
              <a:t>Brainstorming</a:t>
            </a:r>
          </a:p>
          <a:p>
            <a:pPr marL="457200" indent="-457200" algn="just">
              <a:buFontTx/>
              <a:buChar char="-"/>
            </a:pPr>
            <a:r>
              <a:rPr lang="en-GB" altLang="en-US" sz="2800"/>
              <a:t>Causal mapping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8780"/>
            <a:ext cx="5105400" cy="3403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74197" y="5166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81600" y="4019550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000"/>
              <a:t>@ Boehm’s top 10 development risks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87075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-67136"/>
            <a:ext cx="5510284" cy="1047750"/>
          </a:xfrm>
        </p:spPr>
        <p:txBody>
          <a:bodyPr>
            <a:normAutofit/>
          </a:bodyPr>
          <a:lstStyle/>
          <a:p>
            <a:r>
              <a:rPr lang="en-IN"/>
              <a:t>Types of  risks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200" y="1276350"/>
            <a:ext cx="3886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000"/>
              <a:t>- Technology risks.</a:t>
            </a:r>
          </a:p>
          <a:p>
            <a:endParaRPr lang="en-GB" altLang="en-US" sz="2000"/>
          </a:p>
          <a:p>
            <a:r>
              <a:rPr lang="en-GB" altLang="en-US" sz="2000"/>
              <a:t>- People risks.</a:t>
            </a:r>
          </a:p>
          <a:p>
            <a:endParaRPr lang="en-GB" altLang="en-US" sz="2000"/>
          </a:p>
          <a:p>
            <a:r>
              <a:rPr lang="en-GB" altLang="en-US" sz="2000"/>
              <a:t>- Organisational risks.</a:t>
            </a:r>
          </a:p>
          <a:p>
            <a:endParaRPr lang="en-GB" altLang="en-US" sz="2000"/>
          </a:p>
          <a:p>
            <a:r>
              <a:rPr lang="en-GB" altLang="en-US" sz="2000"/>
              <a:t>- Requirements risks.</a:t>
            </a:r>
          </a:p>
          <a:p>
            <a:endParaRPr lang="en-GB" altLang="en-US" sz="2000"/>
          </a:p>
          <a:p>
            <a:r>
              <a:rPr lang="en-GB" altLang="en-US" sz="2000"/>
              <a:t>- Estimation risks.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2" y="1504950"/>
            <a:ext cx="3546764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74197" y="5166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72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247"/>
            <a:ext cx="9144000" cy="514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190750"/>
            <a:ext cx="3757684" cy="1047750"/>
          </a:xfrm>
        </p:spPr>
        <p:txBody>
          <a:bodyPr>
            <a:normAutofit/>
          </a:bodyPr>
          <a:lstStyle/>
          <a:p>
            <a:r>
              <a:rPr lang="en-IN" sz="4800">
                <a:solidFill>
                  <a:srgbClr val="FFFF00"/>
                </a:solidFill>
              </a:rPr>
              <a:t>Risk Analysis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Ilakiyaselvan N, VIT Chennai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7997" y="411598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83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47501"/>
            <a:ext cx="6881884" cy="1047750"/>
          </a:xfrm>
        </p:spPr>
        <p:txBody>
          <a:bodyPr>
            <a:normAutofit/>
          </a:bodyPr>
          <a:lstStyle/>
          <a:p>
            <a:r>
              <a:rPr lang="en-IN"/>
              <a:t>Risks Analysis/Prioritization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3794707"/>
            <a:ext cx="68580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altLang="en-US" sz="2400"/>
              <a:t>Risk exposure (RE)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RE= (potential damage) x (probability of occurrence)</a:t>
            </a:r>
          </a:p>
        </p:txBody>
      </p:sp>
      <p:sp>
        <p:nvSpPr>
          <p:cNvPr id="4" name="Rectangle 3"/>
          <p:cNvSpPr/>
          <p:nvPr/>
        </p:nvSpPr>
        <p:spPr>
          <a:xfrm>
            <a:off x="3505200" y="971550"/>
            <a:ext cx="5486400" cy="404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/>
              <a:t>Assessing the probability and severity   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     of every risk.</a:t>
            </a:r>
          </a:p>
          <a:p>
            <a:pPr marL="342900" indent="-342900">
              <a:buFontTx/>
              <a:buChar char="-"/>
            </a:pPr>
            <a:r>
              <a:rPr lang="en-GB" altLang="en-US" sz="2400"/>
              <a:t>Probability: high or very high, moderate, very low, low</a:t>
            </a:r>
          </a:p>
          <a:p>
            <a:pPr marL="342900" indent="-342900">
              <a:buFontTx/>
              <a:buChar char="-"/>
            </a:pPr>
            <a:r>
              <a:rPr lang="en-GB" altLang="en-US" sz="2400"/>
              <a:t>Risk effects: serious, catastrophic,  tolerable or insignificant.</a:t>
            </a:r>
          </a:p>
          <a:p>
            <a:pPr marL="342900" indent="-342900">
              <a:buFontTx/>
              <a:buChar char="-"/>
            </a:pPr>
            <a:r>
              <a:rPr lang="en-GB" altLang="en-US" sz="2400"/>
              <a:t>Risk probability may be qualitative and quantitative</a:t>
            </a:r>
          </a:p>
          <a:p>
            <a:pPr marL="342900" indent="-342900">
              <a:buFontTx/>
              <a:buChar char="-"/>
            </a:pPr>
            <a:endParaRPr lang="en-GB" altLang="en-US" sz="2400"/>
          </a:p>
          <a:p>
            <a:pPr marL="342900" indent="-342900">
              <a:buFontTx/>
              <a:buChar char="-"/>
            </a:pPr>
            <a:endParaRPr lang="en-GB" altLang="en-US" sz="2400"/>
          </a:p>
          <a:p>
            <a:pPr>
              <a:lnSpc>
                <a:spcPct val="90000"/>
              </a:lnSpc>
            </a:pPr>
            <a:endParaRPr lang="en-GB" alt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4197" y="5166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62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34"/>
            <a:ext cx="9144000" cy="515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-152400"/>
            <a:ext cx="2995684" cy="104775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0000"/>
                </a:solidFill>
              </a:rPr>
              <a:t>Risk</a:t>
            </a:r>
            <a:r>
              <a:rPr lang="en-IN">
                <a:solidFill>
                  <a:schemeClr val="bg1"/>
                </a:solidFill>
              </a:rPr>
              <a:t> Planning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4869656"/>
            <a:ext cx="2895600" cy="27384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Ilakiyaselvan N, VIT Chennai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4248150"/>
            <a:ext cx="6584868" cy="707886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GB" altLang="en-US" sz="2000">
                <a:solidFill>
                  <a:schemeClr val="bg2">
                    <a:lumMod val="10000"/>
                  </a:schemeClr>
                </a:solidFill>
              </a:rPr>
              <a:t>@Risk acceptance @Risk avoidance @Risk reduction </a:t>
            </a:r>
          </a:p>
          <a:p>
            <a:r>
              <a:rPr lang="en-GB" altLang="en-US" sz="2000">
                <a:solidFill>
                  <a:schemeClr val="bg2">
                    <a:lumMod val="10000"/>
                  </a:schemeClr>
                </a:solidFill>
              </a:rPr>
              <a:t>@Risk transfer @ Risk mitigation/contingency measures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78546" y="999910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b="1"/>
              <a:t>@Risk acceptance</a:t>
            </a:r>
            <a:endParaRPr 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7391400" y="2405282"/>
            <a:ext cx="1801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b="1"/>
              <a:t>@Risk avoidance</a:t>
            </a:r>
            <a:endParaRPr lang="en-US" b="1"/>
          </a:p>
          <a:p>
            <a:endParaRPr 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3810000" y="3305949"/>
            <a:ext cx="18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b="1"/>
              <a:t>@Risk reduction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2865" y="1475579"/>
            <a:ext cx="158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b="1"/>
              <a:t>@Risk transfer</a:t>
            </a:r>
            <a:endParaRPr lang="en-US" b="1"/>
          </a:p>
          <a:p>
            <a:endParaRPr lang="en-US" b="1"/>
          </a:p>
        </p:txBody>
      </p:sp>
      <p:sp>
        <p:nvSpPr>
          <p:cNvPr id="12" name="Rectangle 11"/>
          <p:cNvSpPr/>
          <p:nvPr/>
        </p:nvSpPr>
        <p:spPr>
          <a:xfrm>
            <a:off x="-30678" y="3352115"/>
            <a:ext cx="2305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b="1"/>
              <a:t>@ Risk mitigation/</a:t>
            </a:r>
          </a:p>
          <a:p>
            <a:r>
              <a:rPr lang="en-GB" altLang="en-US" b="1"/>
              <a:t>contingency measures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96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7748"/>
            <a:ext cx="9144000" cy="525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-340459"/>
            <a:ext cx="5510284" cy="762000"/>
          </a:xfrm>
          <a:scene3d>
            <a:camera prst="orthographicFront">
              <a:rot lat="0" lon="0" rev="1800000"/>
            </a:camera>
            <a:lightRig rig="threePt" dir="t"/>
          </a:scene3d>
        </p:spPr>
        <p:txBody>
          <a:bodyPr>
            <a:noAutofit/>
          </a:bodyPr>
          <a:lstStyle/>
          <a:p>
            <a:r>
              <a:rPr lang="en-IN" sz="3600" b="1">
                <a:solidFill>
                  <a:schemeClr val="tx1"/>
                </a:solidFill>
              </a:rPr>
              <a:t>Risk</a:t>
            </a:r>
            <a:br>
              <a:rPr lang="en-IN" sz="3600" b="1">
                <a:solidFill>
                  <a:schemeClr val="tx1"/>
                </a:solidFill>
              </a:rPr>
            </a:br>
            <a:r>
              <a:rPr lang="en-IN" sz="3600" b="1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43365" y="4860842"/>
            <a:ext cx="2895600" cy="27384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Ilakiyaselvan N, VIT Chennai</a:t>
            </a:r>
          </a:p>
        </p:txBody>
      </p:sp>
      <p:sp>
        <p:nvSpPr>
          <p:cNvPr id="3" name="Rectangle 2"/>
          <p:cNvSpPr/>
          <p:nvPr/>
        </p:nvSpPr>
        <p:spPr>
          <a:xfrm>
            <a:off x="3581400" y="421541"/>
            <a:ext cx="552393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600"/>
              <a:t>Review each defined risk regularly to assess whether it is becoming less or more likely or not.</a:t>
            </a:r>
            <a:endParaRPr lang="en-GB" altLang="en-US" sz="26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600"/>
              <a:t>Assess even how the consequences of the risk have changed.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600"/>
              <a:t>Increasing main risk should be addressed at progress meetings with management.</a:t>
            </a:r>
            <a:endParaRPr lang="en-GB" altLang="en-US" sz="2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26597" y="2857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57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378" y="0"/>
            <a:ext cx="3452884" cy="762000"/>
          </a:xfrm>
        </p:spPr>
        <p:txBody>
          <a:bodyPr>
            <a:normAutofit/>
          </a:bodyPr>
          <a:lstStyle/>
          <a:p>
            <a:r>
              <a:rPr lang="en-IN"/>
              <a:t>Summary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8" y="1047750"/>
            <a:ext cx="6324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</a:rPr>
              <a:t>A success of a project good project management is essential .</a:t>
            </a:r>
          </a:p>
          <a:p>
            <a:pPr algn="just"/>
            <a:endParaRPr lang="en-GB" altLang="en-US" sz="200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</a:rPr>
              <a:t>Many types of risks causes problems for management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altLang="en-US" sz="200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</a:rPr>
              <a:t>significant activities are planning, estimating and scheduling should be monitored.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altLang="en-US" sz="200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</a:rPr>
              <a:t>Planning and estimating are iterative processes </a:t>
            </a:r>
            <a:br>
              <a:rPr lang="en-GB" altLang="en-US" sz="2000">
                <a:solidFill>
                  <a:schemeClr val="bg1"/>
                </a:solidFill>
              </a:rPr>
            </a:br>
            <a:r>
              <a:rPr lang="en-GB" altLang="en-US" sz="2000">
                <a:solidFill>
                  <a:schemeClr val="bg1"/>
                </a:solidFill>
              </a:rPr>
              <a:t>until meeting the requirements of the project.</a:t>
            </a:r>
          </a:p>
          <a:p>
            <a:r>
              <a:rPr lang="en-GB" altLang="en-US" sz="20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29600" y="4404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698" y="-36110"/>
            <a:ext cx="4114800" cy="865573"/>
          </a:xfrm>
        </p:spPr>
        <p:txBody>
          <a:bodyPr>
            <a:normAutofit/>
          </a:bodyPr>
          <a:lstStyle/>
          <a:p>
            <a:r>
              <a:rPr lang="en-IN"/>
              <a:t>Planning Example</a:t>
            </a:r>
          </a:p>
        </p:txBody>
      </p:sp>
      <p:pic>
        <p:nvPicPr>
          <p:cNvPr id="18434" name="Picture 2" descr="task tracking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9143999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55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3" y="438150"/>
            <a:ext cx="8435397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66750"/>
            <a:ext cx="8229600" cy="857250"/>
          </a:xfrm>
        </p:spPr>
        <p:txBody>
          <a:bodyPr/>
          <a:lstStyle/>
          <a:p>
            <a:r>
              <a:rPr lang="en-IN"/>
              <a:t>Measurement &amp; Metrics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26597" y="5166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49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" y="0"/>
            <a:ext cx="364869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133351"/>
            <a:ext cx="4495800" cy="914399"/>
          </a:xfrm>
        </p:spPr>
        <p:txBody>
          <a:bodyPr>
            <a:normAutofit/>
          </a:bodyPr>
          <a:lstStyle/>
          <a:p>
            <a:r>
              <a:rPr lang="en-IN"/>
              <a:t>Goal of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504950"/>
            <a:ext cx="5334000" cy="3200400"/>
          </a:xfrm>
        </p:spPr>
        <p:txBody>
          <a:bodyPr>
            <a:normAutofit/>
          </a:bodyPr>
          <a:lstStyle/>
          <a:p>
            <a:pPr algn="just"/>
            <a:r>
              <a:rPr lang="en-US" altLang="en-US"/>
              <a:t>To improve product quality and development-team productivity</a:t>
            </a:r>
          </a:p>
          <a:p>
            <a:pPr algn="just"/>
            <a:r>
              <a:rPr lang="en-US" altLang="en-US"/>
              <a:t>Concerned with </a:t>
            </a:r>
            <a:r>
              <a:rPr lang="en-US" altLang="en-US" i="1"/>
              <a:t>productivity </a:t>
            </a:r>
            <a:r>
              <a:rPr lang="en-US" altLang="en-US"/>
              <a:t>and </a:t>
            </a:r>
            <a:r>
              <a:rPr lang="en-US" altLang="en-US" i="1"/>
              <a:t>quality </a:t>
            </a:r>
            <a:r>
              <a:rPr lang="en-US" altLang="en-US"/>
              <a:t>measures</a:t>
            </a:r>
          </a:p>
          <a:p>
            <a:pPr marL="457200" lvl="1" indent="0" algn="just">
              <a:buNone/>
            </a:pPr>
            <a:r>
              <a:rPr lang="en-US" altLang="en-US"/>
              <a:t>- measures of SW development output as function of effort and time</a:t>
            </a:r>
          </a:p>
          <a:p>
            <a:pPr marL="457200" lvl="1" indent="0" algn="just">
              <a:buNone/>
            </a:pPr>
            <a:r>
              <a:rPr lang="en-US" altLang="en-US"/>
              <a:t>-    measures of usability</a:t>
            </a:r>
          </a:p>
          <a:p>
            <a:pPr algn="just">
              <a:buNone/>
            </a:pPr>
            <a:r>
              <a:rPr lang="en-GB" altLang="en-US"/>
              <a:t>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73421" y="4705350"/>
            <a:ext cx="2895600" cy="273844"/>
          </a:xfrm>
        </p:spPr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74197" y="5166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36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0"/>
            <a:ext cx="3962400" cy="914399"/>
          </a:xfrm>
        </p:spPr>
        <p:txBody>
          <a:bodyPr>
            <a:normAutofit/>
          </a:bodyPr>
          <a:lstStyle/>
          <a:p>
            <a:r>
              <a:rPr lang="en-IN"/>
              <a:t>Terms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971550"/>
            <a:ext cx="3657600" cy="3505200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GB" altLang="en-US" sz="2000" b="1"/>
              <a:t>Indicator</a:t>
            </a:r>
          </a:p>
          <a:p>
            <a:pPr marL="45720" lvl="1" indent="0" algn="just">
              <a:lnSpc>
                <a:spcPct val="90000"/>
              </a:lnSpc>
              <a:buNone/>
            </a:pPr>
            <a:r>
              <a:rPr lang="en-US" altLang="en-US" sz="2000"/>
              <a:t>A metric that provides/adjust (improve) the process or project</a:t>
            </a:r>
          </a:p>
          <a:p>
            <a:pPr marL="45720" lvl="1" indent="0" algn="just">
              <a:lnSpc>
                <a:spcPct val="90000"/>
              </a:lnSpc>
              <a:buNone/>
            </a:pPr>
            <a:endParaRPr lang="en-US" altLang="en-US" sz="2000"/>
          </a:p>
          <a:p>
            <a:pPr algn="just">
              <a:lnSpc>
                <a:spcPct val="90000"/>
              </a:lnSpc>
            </a:pPr>
            <a:r>
              <a:rPr lang="en-GB" altLang="en-US" sz="2000" b="1"/>
              <a:t>Process indicator</a:t>
            </a:r>
          </a:p>
          <a:p>
            <a:pPr marL="45720" lvl="1" indent="0" algn="just">
              <a:lnSpc>
                <a:spcPct val="90000"/>
              </a:lnSpc>
              <a:buNone/>
            </a:pPr>
            <a:r>
              <a:rPr lang="en-US" altLang="en-US" sz="2000"/>
              <a:t>Allow assessment of process in terms of what works and what doesn’t</a:t>
            </a:r>
          </a:p>
          <a:p>
            <a:pPr marL="45720" lvl="1" indent="0" algn="just">
              <a:lnSpc>
                <a:spcPct val="90000"/>
              </a:lnSpc>
              <a:buNone/>
            </a:pPr>
            <a:endParaRPr lang="en-GB" altLang="en-US" sz="2000" b="1"/>
          </a:p>
          <a:p>
            <a:pPr algn="just">
              <a:lnSpc>
                <a:spcPct val="90000"/>
              </a:lnSpc>
            </a:pPr>
            <a:r>
              <a:rPr lang="en-GB" altLang="en-US" sz="2000" b="1"/>
              <a:t>Project Indicator</a:t>
            </a:r>
          </a:p>
          <a:p>
            <a:pPr marL="45720" indent="0" algn="just">
              <a:lnSpc>
                <a:spcPct val="90000"/>
              </a:lnSpc>
              <a:buNone/>
            </a:pPr>
            <a:r>
              <a:rPr lang="en-GB" altLang="en-US" sz="2000"/>
              <a:t>Adjust the task, uncover problem areas, evaluated the team</a:t>
            </a:r>
          </a:p>
          <a:p>
            <a:pPr marL="45720" lvl="1" indent="0" algn="just">
              <a:lnSpc>
                <a:spcPct val="90000"/>
              </a:lnSpc>
              <a:buNone/>
            </a:pPr>
            <a:endParaRPr lang="en-US" altLang="en-US" sz="2000"/>
          </a:p>
          <a:p>
            <a:pPr>
              <a:lnSpc>
                <a:spcPct val="90000"/>
              </a:lnSpc>
            </a:pPr>
            <a:endParaRPr lang="en-GB" altLang="en-US" sz="2000"/>
          </a:p>
          <a:p>
            <a:endParaRPr lang="en-IN" sz="20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742950"/>
            <a:ext cx="3581400" cy="396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GB" altLang="en-US" sz="2000" b="1"/>
              <a:t>Measure</a:t>
            </a:r>
          </a:p>
          <a:p>
            <a:pPr marL="45720" lvl="1" indent="0" algn="just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000"/>
              <a:t>quantitative expression of an attribute of a product or process</a:t>
            </a:r>
          </a:p>
          <a:p>
            <a:pPr algn="just">
              <a:lnSpc>
                <a:spcPct val="90000"/>
              </a:lnSpc>
            </a:pPr>
            <a:endParaRPr lang="en-GB" altLang="en-US" sz="2000"/>
          </a:p>
          <a:p>
            <a:pPr algn="just">
              <a:lnSpc>
                <a:spcPct val="90000"/>
              </a:lnSpc>
            </a:pPr>
            <a:r>
              <a:rPr lang="en-GB" altLang="en-US" sz="2000" b="1"/>
              <a:t>Measurement</a:t>
            </a:r>
          </a:p>
          <a:p>
            <a:pPr marL="45720" lvl="1" indent="0" algn="just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000"/>
              <a:t>the act of determining a measure</a:t>
            </a:r>
          </a:p>
          <a:p>
            <a:pPr algn="just">
              <a:lnSpc>
                <a:spcPct val="90000"/>
              </a:lnSpc>
            </a:pPr>
            <a:endParaRPr lang="en-GB" altLang="en-US" sz="2000"/>
          </a:p>
          <a:p>
            <a:pPr algn="just">
              <a:lnSpc>
                <a:spcPct val="90000"/>
              </a:lnSpc>
            </a:pPr>
            <a:r>
              <a:rPr lang="en-GB" altLang="en-US" sz="2000" b="1"/>
              <a:t>Metrics</a:t>
            </a:r>
          </a:p>
          <a:p>
            <a:pPr marL="45720" lvl="1" indent="0" algn="just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000"/>
              <a:t>quantitative measure of the degree to which a system, component or process possesses an attribute</a:t>
            </a:r>
          </a:p>
          <a:p>
            <a:endParaRPr lang="en-IN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78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459377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133350"/>
            <a:ext cx="3962400" cy="914399"/>
          </a:xfrm>
        </p:spPr>
        <p:txBody>
          <a:bodyPr>
            <a:normAutofit/>
          </a:bodyPr>
          <a:lstStyle/>
          <a:p>
            <a:r>
              <a:rPr lang="en-IN"/>
              <a:t>Metrics for…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4712" y="1371628"/>
            <a:ext cx="4114800" cy="2895600"/>
          </a:xfrm>
        </p:spPr>
        <p:txBody>
          <a:bodyPr>
            <a:normAutofit/>
          </a:bodyPr>
          <a:lstStyle/>
          <a:p>
            <a:pPr>
              <a:buFont typeface="Symbol" pitchFamily="18" charset="2"/>
              <a:buChar char="·"/>
            </a:pPr>
            <a:r>
              <a:rPr lang="en-US" altLang="en-US" i="1"/>
              <a:t>process</a:t>
            </a:r>
            <a:r>
              <a:rPr lang="en-US" altLang="en-US"/>
              <a:t> - used to develop the SW</a:t>
            </a:r>
          </a:p>
          <a:p>
            <a:pPr marL="45720" indent="0">
              <a:buNone/>
            </a:pPr>
            <a:endParaRPr lang="en-US" altLang="en-US"/>
          </a:p>
          <a:p>
            <a:pPr>
              <a:buFont typeface="Symbol" pitchFamily="18" charset="2"/>
              <a:buChar char="·"/>
            </a:pPr>
            <a:r>
              <a:rPr lang="en-US" altLang="en-US" i="1"/>
              <a:t>project</a:t>
            </a:r>
            <a:r>
              <a:rPr lang="en-US" altLang="en-US"/>
              <a:t> - specific SW development project</a:t>
            </a:r>
          </a:p>
          <a:p>
            <a:pPr marL="45720" indent="0">
              <a:buNone/>
            </a:pPr>
            <a:endParaRPr lang="en-US" altLang="en-US" i="1"/>
          </a:p>
          <a:p>
            <a:pPr>
              <a:buFont typeface="Symbol" pitchFamily="18" charset="2"/>
              <a:buChar char="·"/>
            </a:pPr>
            <a:r>
              <a:rPr lang="en-US" altLang="en-US" i="1"/>
              <a:t>product</a:t>
            </a:r>
            <a:r>
              <a:rPr lang="en-US" altLang="en-US"/>
              <a:t> - SW produced</a:t>
            </a:r>
          </a:p>
          <a:p>
            <a:pPr>
              <a:lnSpc>
                <a:spcPct val="90000"/>
              </a:lnSpc>
            </a:pPr>
            <a:endParaRPr lang="en-GB" altLang="en-US"/>
          </a:p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0869" y="4781550"/>
            <a:ext cx="2895600" cy="273844"/>
          </a:xfrm>
        </p:spPr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18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83012" y="133350"/>
            <a:ext cx="4903788" cy="685799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normAutofit fontScale="90000"/>
          </a:bodyPr>
          <a:lstStyle/>
          <a:p>
            <a:r>
              <a:rPr lang="en-US"/>
              <a:t>Typical Project Metrics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0" y="895350"/>
            <a:ext cx="4267200" cy="27813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noAutofit/>
          </a:bodyPr>
          <a:lstStyle/>
          <a:p>
            <a:r>
              <a:rPr lang="en-US" sz="2400"/>
              <a:t>Effort/time per software engineering task</a:t>
            </a:r>
          </a:p>
          <a:p>
            <a:r>
              <a:rPr lang="en-US" sz="2400"/>
              <a:t>Errors uncovered per review hour</a:t>
            </a:r>
          </a:p>
          <a:p>
            <a:r>
              <a:rPr lang="en-US" sz="2400"/>
              <a:t>Scheduled vs. actual milestone dates</a:t>
            </a:r>
          </a:p>
          <a:p>
            <a:r>
              <a:rPr lang="en-US" sz="2400"/>
              <a:t>Changes (number) and their characteristics</a:t>
            </a:r>
          </a:p>
          <a:p>
            <a:r>
              <a:rPr lang="en-US" sz="2400"/>
              <a:t>Distribution of effort on software engineering tasks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4900805"/>
            <a:ext cx="2246489" cy="225920"/>
          </a:xfrm>
        </p:spPr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57150"/>
            <a:ext cx="35337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26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285750"/>
            <a:ext cx="5334000" cy="865573"/>
          </a:xfrm>
        </p:spPr>
        <p:txBody>
          <a:bodyPr>
            <a:normAutofit/>
          </a:bodyPr>
          <a:lstStyle/>
          <a:p>
            <a:pPr eaLnBrk="1" hangingPunct="1"/>
            <a:r>
              <a:rPr lang="en-US"/>
              <a:t>Software Measurement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0" y="1504950"/>
            <a:ext cx="5486400" cy="3200399"/>
          </a:xfrm>
        </p:spPr>
        <p:txBody>
          <a:bodyPr>
            <a:normAutofit/>
          </a:bodyPr>
          <a:lstStyle/>
          <a:p>
            <a:pPr marL="609600" indent="-609600" algn="just" eaLnBrk="1" hangingPunct="1">
              <a:lnSpc>
                <a:spcPct val="90000"/>
              </a:lnSpc>
            </a:pPr>
            <a:r>
              <a:rPr lang="en-US"/>
              <a:t>S/W measurement can be categorized in two ways:</a:t>
            </a:r>
          </a:p>
          <a:p>
            <a:pPr marL="609600" indent="-609600" algn="just" eaLnBrk="1" hangingPunct="1">
              <a:lnSpc>
                <a:spcPct val="90000"/>
              </a:lnSpc>
            </a:pPr>
            <a:endParaRPr lang="en-US"/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b="1" i="1"/>
              <a:t>Direct measures</a:t>
            </a:r>
            <a:r>
              <a:rPr lang="en-US"/>
              <a:t> of the software process (e.g., cost and effort applied) and product (e.g., lines of code (LOC) produced, etc.)</a:t>
            </a:r>
          </a:p>
          <a:p>
            <a:pPr marL="457200" lvl="1" indent="0" algn="just" eaLnBrk="1" hangingPunct="1">
              <a:lnSpc>
                <a:spcPct val="90000"/>
              </a:lnSpc>
              <a:buNone/>
            </a:pPr>
            <a:endParaRPr lang="en-US"/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b="1" i="1"/>
              <a:t>Indirect measures</a:t>
            </a:r>
            <a:r>
              <a:rPr lang="en-US"/>
              <a:t> of the product (e.g., functionality, quality, complexity, etc.)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781550"/>
            <a:ext cx="2246489" cy="225920"/>
          </a:xfrm>
        </p:spPr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50397" y="516636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2409825"/>
            <a:ext cx="3000499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49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733800" y="438150"/>
            <a:ext cx="5731329" cy="86557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Direct &amp; </a:t>
            </a:r>
            <a:br>
              <a:rPr lang="en-US" altLang="en-US"/>
            </a:br>
            <a:r>
              <a:rPr lang="en-US" altLang="en-US"/>
              <a:t>Indirect measures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62150"/>
            <a:ext cx="3886200" cy="2438400"/>
          </a:xfrm>
        </p:spPr>
        <p:txBody>
          <a:bodyPr>
            <a:noAutofit/>
          </a:bodyPr>
          <a:lstStyle/>
          <a:p>
            <a:r>
              <a:rPr lang="en-US" altLang="en-US" sz="2000"/>
              <a:t>Direct measure of process:</a:t>
            </a:r>
          </a:p>
          <a:p>
            <a:pPr lvl="1"/>
            <a:r>
              <a:rPr lang="en-US" altLang="en-US" sz="2000"/>
              <a:t>cost and effort</a:t>
            </a:r>
          </a:p>
          <a:p>
            <a:r>
              <a:rPr lang="en-US" altLang="en-US" sz="2000"/>
              <a:t>Direct measure of product:</a:t>
            </a:r>
          </a:p>
          <a:p>
            <a:pPr lvl="1"/>
            <a:r>
              <a:rPr lang="en-US" altLang="en-US" sz="2000"/>
              <a:t>lines of code (LOC)</a:t>
            </a:r>
          </a:p>
          <a:p>
            <a:pPr lvl="1"/>
            <a:r>
              <a:rPr lang="en-US" altLang="en-US" sz="2000"/>
              <a:t>execution speed</a:t>
            </a:r>
          </a:p>
          <a:p>
            <a:pPr lvl="1"/>
            <a:r>
              <a:rPr lang="en-US" altLang="en-US" sz="2000"/>
              <a:t>defects per time period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781550"/>
            <a:ext cx="2246489" cy="225920"/>
          </a:xfrm>
        </p:spPr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01000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078680" y="1962150"/>
            <a:ext cx="4038600" cy="222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/>
              <a:t>Indirect measures of product:</a:t>
            </a:r>
          </a:p>
          <a:p>
            <a:pPr lvl="1"/>
            <a:r>
              <a:rPr lang="en-US" altLang="en-US" sz="2000"/>
              <a:t>functionality</a:t>
            </a:r>
          </a:p>
          <a:p>
            <a:pPr lvl="1"/>
            <a:r>
              <a:rPr lang="en-US" altLang="en-US" sz="2000"/>
              <a:t>quality</a:t>
            </a:r>
          </a:p>
          <a:p>
            <a:pPr lvl="1"/>
            <a:r>
              <a:rPr lang="en-US" altLang="en-US" sz="2000"/>
              <a:t>complexity</a:t>
            </a:r>
          </a:p>
          <a:p>
            <a:pPr lvl="1"/>
            <a:r>
              <a:rPr lang="en-US" altLang="en-US" sz="2000"/>
              <a:t>reliability</a:t>
            </a:r>
          </a:p>
          <a:p>
            <a:pPr lvl="1"/>
            <a:r>
              <a:rPr lang="en-US" altLang="en-US" sz="2000"/>
              <a:t>maintainability</a:t>
            </a:r>
          </a:p>
          <a:p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86739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69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4358244"/>
            <a:ext cx="3701143" cy="6180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>
                <a:solidFill>
                  <a:schemeClr val="bg1"/>
                </a:solidFill>
              </a:rPr>
              <a:t>Function-Oriented Metrics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Ilakiyaselvan N, VIT Chennai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133350"/>
            <a:ext cx="40386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Size-Oriented Metrics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7974197" y="514350"/>
            <a:ext cx="941203" cy="226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0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29" y="1733550"/>
            <a:ext cx="4419600" cy="2666999"/>
          </a:xfrm>
        </p:spPr>
        <p:txBody>
          <a:bodyPr>
            <a:normAutofit/>
          </a:bodyPr>
          <a:lstStyle/>
          <a:p>
            <a:r>
              <a:rPr lang="en-US" altLang="en-US" sz="2400"/>
              <a:t>Individual metrics combined to develop project metrics</a:t>
            </a:r>
          </a:p>
          <a:p>
            <a:r>
              <a:rPr lang="en-US" altLang="en-US" sz="2400"/>
              <a:t>Project metrics consolidated to create process metrics</a:t>
            </a:r>
          </a:p>
          <a:p>
            <a:r>
              <a:rPr lang="en-US" altLang="en-US" sz="2400"/>
              <a:t>How to combine metrics from different projects?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69656"/>
            <a:ext cx="2895600" cy="273844"/>
          </a:xfrm>
        </p:spPr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343400" y="647700"/>
            <a:ext cx="5181600" cy="85725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Consolidation of metrics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" y="57151"/>
            <a:ext cx="4333875" cy="480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57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Ilakiyaselvan N, VIT Chennai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6388" name="Picture 4" descr="Golden Guy Balancing Risk | Linkware Freebie Image use it ho… | Flick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19150"/>
            <a:ext cx="36575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62600" y="1200150"/>
            <a:ext cx="2394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333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133350"/>
            <a:ext cx="4572000" cy="1981201"/>
          </a:xfrm>
        </p:spPr>
        <p:txBody>
          <a:bodyPr>
            <a:noAutofit/>
          </a:bodyPr>
          <a:lstStyle/>
          <a:p>
            <a:r>
              <a:rPr lang="en-IN" b="1"/>
              <a:t>Planning Objectives</a:t>
            </a:r>
            <a:br>
              <a:rPr lang="en-IN" b="1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809751"/>
            <a:ext cx="4343400" cy="2922270"/>
          </a:xfrm>
        </p:spPr>
        <p:txBody>
          <a:bodyPr>
            <a:normAutofit/>
          </a:bodyPr>
          <a:lstStyle/>
          <a:p>
            <a:r>
              <a:rPr lang="en-US"/>
              <a:t>To Reduce Uncertainty.</a:t>
            </a:r>
          </a:p>
          <a:p>
            <a:r>
              <a:rPr lang="en-US"/>
              <a:t>To Bring Cooperation and Coordination.</a:t>
            </a:r>
          </a:p>
          <a:p>
            <a:r>
              <a:rPr lang="en-US"/>
              <a:t>To Bring Economy in Operation.</a:t>
            </a:r>
          </a:p>
          <a:p>
            <a:r>
              <a:rPr lang="en-US"/>
              <a:t>To Anticipate Unpredictable Contingencies.</a:t>
            </a:r>
          </a:p>
          <a:p>
            <a:r>
              <a:rPr lang="en-US"/>
              <a:t>To Achieve the Predetermined Goals.</a:t>
            </a:r>
          </a:p>
          <a:p>
            <a:r>
              <a:rPr lang="en-US"/>
              <a:t>To Reduce Competition.</a:t>
            </a:r>
          </a:p>
          <a:p>
            <a:endParaRPr lang="en-US"/>
          </a:p>
        </p:txBody>
      </p:sp>
      <p:sp>
        <p:nvSpPr>
          <p:cNvPr id="4" name="AutoShape 2" descr="What Is Planning? Nature of planning - ScoopS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71550"/>
            <a:ext cx="37306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6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133350"/>
            <a:ext cx="4572000" cy="1981201"/>
          </a:xfrm>
        </p:spPr>
        <p:txBody>
          <a:bodyPr>
            <a:noAutofit/>
          </a:bodyPr>
          <a:lstStyle/>
          <a:p>
            <a:r>
              <a:rPr lang="en-IN" b="1"/>
              <a:t>Meaning of Planning</a:t>
            </a:r>
            <a:br>
              <a:rPr lang="en-IN" b="1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809751"/>
            <a:ext cx="4343400" cy="2922270"/>
          </a:xfrm>
        </p:spPr>
        <p:txBody>
          <a:bodyPr/>
          <a:lstStyle/>
          <a:p>
            <a:r>
              <a:rPr lang="en-US"/>
              <a:t>What should be done </a:t>
            </a:r>
          </a:p>
          <a:p>
            <a:r>
              <a:rPr lang="en-US"/>
              <a:t>How it should be done</a:t>
            </a:r>
          </a:p>
          <a:p>
            <a:r>
              <a:rPr lang="en-US"/>
              <a:t>Who will be responsible</a:t>
            </a:r>
          </a:p>
          <a:p>
            <a:r>
              <a:rPr lang="en-US"/>
              <a:t>Where the action is to be taken</a:t>
            </a:r>
          </a:p>
          <a:p>
            <a:r>
              <a:rPr lang="en-US"/>
              <a:t>Why its done</a:t>
            </a:r>
          </a:p>
        </p:txBody>
      </p:sp>
      <p:pic>
        <p:nvPicPr>
          <p:cNvPr id="5" name="Picture 4" descr="plan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94" y="2190750"/>
            <a:ext cx="28575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with no descri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8" y="1352550"/>
            <a:ext cx="8778022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05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-552450"/>
            <a:ext cx="4572000" cy="1981201"/>
          </a:xfrm>
        </p:spPr>
        <p:txBody>
          <a:bodyPr>
            <a:noAutofit/>
          </a:bodyPr>
          <a:lstStyle/>
          <a:p>
            <a:r>
              <a:rPr lang="en-IN" b="1"/>
              <a:t>Scope Planning</a:t>
            </a:r>
            <a:br>
              <a:rPr lang="en-IN" b="1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0" y="925830"/>
            <a:ext cx="4610100" cy="2922270"/>
          </a:xfrm>
        </p:spPr>
        <p:txBody>
          <a:bodyPr/>
          <a:lstStyle/>
          <a:p>
            <a:r>
              <a:rPr lang="en-US" b="1"/>
              <a:t>Scope</a:t>
            </a:r>
            <a:r>
              <a:rPr lang="en-US"/>
              <a:t> refers to the combined objectives and requirements needed to complete a project. </a:t>
            </a:r>
          </a:p>
          <a:p>
            <a:r>
              <a:rPr lang="en-US"/>
              <a:t>The </a:t>
            </a:r>
            <a:r>
              <a:rPr lang="en-US" b="1"/>
              <a:t>scope</a:t>
            </a:r>
            <a:r>
              <a:rPr lang="en-US"/>
              <a:t> of a project allows managers to estimate costs and the time required to finish the project.</a:t>
            </a:r>
          </a:p>
        </p:txBody>
      </p:sp>
      <p:pic>
        <p:nvPicPr>
          <p:cNvPr id="6148" name="Picture 4" descr="File:Scope lens.JPG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52750"/>
            <a:ext cx="2895600" cy="194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1158537"/>
            <a:ext cx="4572000" cy="865573"/>
          </a:xfrm>
        </p:spPr>
        <p:txBody>
          <a:bodyPr/>
          <a:lstStyle/>
          <a:p>
            <a:r>
              <a:rPr lang="en-IN"/>
              <a:t>Scope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2077375"/>
            <a:ext cx="4419600" cy="2654645"/>
          </a:xfrm>
        </p:spPr>
        <p:txBody>
          <a:bodyPr/>
          <a:lstStyle/>
          <a:p>
            <a:r>
              <a:rPr lang="en-US"/>
              <a:t>Project </a:t>
            </a:r>
            <a:r>
              <a:rPr lang="en-US" b="1"/>
              <a:t>scope</a:t>
            </a:r>
            <a:r>
              <a:rPr lang="en-US"/>
              <a:t> is the part of project planning that involves </a:t>
            </a:r>
            <a:r>
              <a:rPr lang="en-US" b="1"/>
              <a:t>determining</a:t>
            </a:r>
            <a:r>
              <a:rPr lang="en-US"/>
              <a:t> and documenting a list of specific project goals, deliverables, features, functions, tasks, deadlines, and ultimately costs. </a:t>
            </a:r>
          </a:p>
          <a:p>
            <a:pPr marL="45720" indent="0">
              <a:buNone/>
            </a:pPr>
            <a:endParaRPr lang="en-IN"/>
          </a:p>
        </p:txBody>
      </p:sp>
      <p:pic>
        <p:nvPicPr>
          <p:cNvPr id="12290" name="Picture 2" descr="Project management,planning,business,management,project manager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9750"/>
            <a:ext cx="3276600" cy="252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/>
          <a:p>
            <a:r>
              <a:rPr lang="en-US"/>
              <a:t>Prof.  Sharath Kumar, VIT Chennai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74197" y="514350"/>
            <a:ext cx="941203" cy="22631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56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2f77d6-7435-44c9-91b9-005915f196b3">
      <Terms xmlns="http://schemas.microsoft.com/office/infopath/2007/PartnerControls"/>
    </lcf76f155ced4ddcb4097134ff3c332f>
    <TaxCatchAll xmlns="a14683dc-acff-4aa3-9ceb-a35f8ebed1f0" xsi:nil="true"/>
    <Size xmlns="d12f77d6-7435-44c9-91b9-005915f196b3"/>
    <UpdatedBy xmlns="d12f77d6-7435-44c9-91b9-005915f196b3">
      <UserInfo>
        <DisplayName/>
        <AccountId xsi:nil="true"/>
        <AccountType/>
      </UserInfo>
    </UpdatedB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B0B573EC6A244CBB1320D8E6061CD0" ma:contentTypeVersion="19" ma:contentTypeDescription="Create a new document." ma:contentTypeScope="" ma:versionID="bb7534a7aa99b8f30ff0f45faaeddfca">
  <xsd:schema xmlns:xsd="http://www.w3.org/2001/XMLSchema" xmlns:xs="http://www.w3.org/2001/XMLSchema" xmlns:p="http://schemas.microsoft.com/office/2006/metadata/properties" xmlns:ns2="d12f77d6-7435-44c9-91b9-005915f196b3" xmlns:ns3="a14683dc-acff-4aa3-9ceb-a35f8ebed1f0" targetNamespace="http://schemas.microsoft.com/office/2006/metadata/properties" ma:root="true" ma:fieldsID="a2728a0ab8cc7549eba2e8f10c988538" ns2:_="" ns3:_="">
    <xsd:import namespace="d12f77d6-7435-44c9-91b9-005915f196b3"/>
    <xsd:import namespace="a14683dc-acff-4aa3-9ceb-a35f8ebed1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Size"/>
                <xsd:element ref="ns2:Updat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f77d6-7435-44c9-91b9-005915f19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Size" ma:index="23" ma:displayName="Size" ma:format="Dropdown" ma:internalName="Size">
      <xsd:simpleType>
        <xsd:restriction base="dms:Text">
          <xsd:maxLength value="255"/>
        </xsd:restriction>
      </xsd:simpleType>
    </xsd:element>
    <xsd:element name="UpdatedBy" ma:index="24" nillable="true" ma:displayName="Updated By" ma:format="Dropdown" ma:list="UserInfo" ma:SharePointGroup="0" ma:internalName="Updat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683dc-acff-4aa3-9ceb-a35f8ebed1f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07f9c4a-995e-4db6-9467-dbc957b4dbb6}" ma:internalName="TaxCatchAll" ma:showField="CatchAllData" ma:web="a14683dc-acff-4aa3-9ceb-a35f8ebed1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756EA2-A07A-47E6-BF05-9D941061BC66}">
  <ds:schemaRefs>
    <ds:schemaRef ds:uri="http://schemas.microsoft.com/office/2006/metadata/properties"/>
    <ds:schemaRef ds:uri="http://schemas.microsoft.com/office/infopath/2007/PartnerControls"/>
    <ds:schemaRef ds:uri="d12f77d6-7435-44c9-91b9-005915f196b3"/>
    <ds:schemaRef ds:uri="a14683dc-acff-4aa3-9ceb-a35f8ebed1f0"/>
  </ds:schemaRefs>
</ds:datastoreItem>
</file>

<file path=customXml/itemProps2.xml><?xml version="1.0" encoding="utf-8"?>
<ds:datastoreItem xmlns:ds="http://schemas.openxmlformats.org/officeDocument/2006/customXml" ds:itemID="{C82895D7-CBE7-41C2-9BFC-EA9A995F26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2f77d6-7435-44c9-91b9-005915f196b3"/>
    <ds:schemaRef ds:uri="a14683dc-acff-4aa3-9ceb-a35f8ebed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0BD05C-6EBB-4A1D-8B26-22A7B906DF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49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Perspective</vt:lpstr>
      <vt:lpstr>CSE 3001 SOFTWARE ENGINEERING</vt:lpstr>
      <vt:lpstr>Topics to be covered</vt:lpstr>
      <vt:lpstr>Planning </vt:lpstr>
      <vt:lpstr>Planning Example</vt:lpstr>
      <vt:lpstr>Planning Objectives </vt:lpstr>
      <vt:lpstr>Meaning of Planning </vt:lpstr>
      <vt:lpstr>PowerPoint Presentation</vt:lpstr>
      <vt:lpstr>Scope Planning </vt:lpstr>
      <vt:lpstr>Scope Definition</vt:lpstr>
      <vt:lpstr>Steps in Scope Definition</vt:lpstr>
      <vt:lpstr>Scope Project Requirements</vt:lpstr>
      <vt:lpstr>An Example of Requirements</vt:lpstr>
      <vt:lpstr>Contd..</vt:lpstr>
      <vt:lpstr>Milestones</vt:lpstr>
      <vt:lpstr>Milestone questions asked</vt:lpstr>
      <vt:lpstr>Milestones Examples</vt:lpstr>
      <vt:lpstr>Milestones -  Make the deliverables project milestones!</vt:lpstr>
      <vt:lpstr>Deliverables</vt:lpstr>
      <vt:lpstr>Some deliverables are common for every project, such as: </vt:lpstr>
      <vt:lpstr>DELIVERABLES FOR IT PROJECTS </vt:lpstr>
      <vt:lpstr>Example: A Customer relationship management (CRM system) with the following objectives:</vt:lpstr>
      <vt:lpstr>Thus the expected project results: </vt:lpstr>
      <vt:lpstr>Deliverables vs. Milestones </vt:lpstr>
      <vt:lpstr>Summary</vt:lpstr>
      <vt:lpstr>CSE3001-SOFTWARE ENGNEERING</vt:lpstr>
      <vt:lpstr>CSE3001-SOFTWARE ENGNEERING</vt:lpstr>
      <vt:lpstr>Topics to be covered</vt:lpstr>
      <vt:lpstr>   What is      Risk?</vt:lpstr>
      <vt:lpstr>Risk Terminologies</vt:lpstr>
      <vt:lpstr>What is</vt:lpstr>
      <vt:lpstr>Risk Management Process</vt:lpstr>
      <vt:lpstr>Risk Management Process</vt:lpstr>
      <vt:lpstr>Risk Identification</vt:lpstr>
      <vt:lpstr>Types of  risks</vt:lpstr>
      <vt:lpstr>Risk Analysis</vt:lpstr>
      <vt:lpstr>Risks Analysis/Prioritization</vt:lpstr>
      <vt:lpstr>Risk Planning</vt:lpstr>
      <vt:lpstr>Risk Monitoring</vt:lpstr>
      <vt:lpstr>Summary</vt:lpstr>
      <vt:lpstr>Measurement &amp; Metrics</vt:lpstr>
      <vt:lpstr>Goal of metrics</vt:lpstr>
      <vt:lpstr>Terms used</vt:lpstr>
      <vt:lpstr>Metrics for…</vt:lpstr>
      <vt:lpstr>Typical Project Metrics</vt:lpstr>
      <vt:lpstr>Software Measurement</vt:lpstr>
      <vt:lpstr>Direct &amp;  Indirect measures</vt:lpstr>
      <vt:lpstr>PowerPoint Presentation</vt:lpstr>
      <vt:lpstr>Consolidation of metrics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vitbpl</dc:creator>
  <cp:revision>11</cp:revision>
  <dcterms:created xsi:type="dcterms:W3CDTF">2006-08-16T00:00:00Z</dcterms:created>
  <dcterms:modified xsi:type="dcterms:W3CDTF">2023-05-24T17:17:03Z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0x01010095B0B573EC6A244CBB1320D8E6061CD0</vt:lpwstr>
  </property>
  <property fmtid="{D5CDD505-2E9C-101B-9397-08002B2CF9AE}" pid="3" name="MediaServiceImageTags">
    <vt:lpwstr/>
  </property>
</Properties>
</file>